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72" r:id="rId5"/>
    <p:sldId id="264" r:id="rId6"/>
    <p:sldId id="265" r:id="rId7"/>
    <p:sldId id="269" r:id="rId8"/>
    <p:sldId id="268" r:id="rId9"/>
    <p:sldId id="266" r:id="rId10"/>
    <p:sldId id="267" r:id="rId11"/>
    <p:sldId id="270" r:id="rId12"/>
    <p:sldId id="271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3.wmf"/><Relationship Id="rId5" Type="http://schemas.openxmlformats.org/officeDocument/2006/relationships/image" Target="../media/image36.wmf"/><Relationship Id="rId4" Type="http://schemas.openxmlformats.org/officeDocument/2006/relationships/image" Target="../media/image4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28DE-4AF8-4E80-9C7A-2C7EC2824DCD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1481-FC5B-4476-8015-5B635EED5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802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28DE-4AF8-4E80-9C7A-2C7EC2824DCD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1481-FC5B-4476-8015-5B635EED5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45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28DE-4AF8-4E80-9C7A-2C7EC2824DCD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1481-FC5B-4476-8015-5B635EED5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39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05552B3-EAF4-4CBC-AEE7-6C289B6BD0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0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28DE-4AF8-4E80-9C7A-2C7EC2824DCD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1481-FC5B-4476-8015-5B635EED5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43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28DE-4AF8-4E80-9C7A-2C7EC2824DCD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1481-FC5B-4476-8015-5B635EED5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28DE-4AF8-4E80-9C7A-2C7EC2824DCD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1481-FC5B-4476-8015-5B635EED5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38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28DE-4AF8-4E80-9C7A-2C7EC2824DCD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1481-FC5B-4476-8015-5B635EED5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66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28DE-4AF8-4E80-9C7A-2C7EC2824DCD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1481-FC5B-4476-8015-5B635EED5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83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28DE-4AF8-4E80-9C7A-2C7EC2824DCD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1481-FC5B-4476-8015-5B635EED5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07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28DE-4AF8-4E80-9C7A-2C7EC2824DCD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1481-FC5B-4476-8015-5B635EED5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952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28DE-4AF8-4E80-9C7A-2C7EC2824DCD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21481-FC5B-4476-8015-5B635EED5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6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B28DE-4AF8-4E80-9C7A-2C7EC2824DCD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21481-FC5B-4476-8015-5B635EED5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1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oleObject" Target="../embeddings/oleObject21.bin"/><Relationship Id="rId3" Type="http://schemas.openxmlformats.org/officeDocument/2006/relationships/image" Target="../media/image37.png"/><Relationship Id="rId7" Type="http://schemas.openxmlformats.org/officeDocument/2006/relationships/image" Target="../media/image40.wmf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43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0.bin"/><Relationship Id="rId5" Type="http://schemas.openxmlformats.org/officeDocument/2006/relationships/image" Target="../media/image39.wmf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38.png"/><Relationship Id="rId4" Type="http://schemas.openxmlformats.org/officeDocument/2006/relationships/oleObject" Target="../embeddings/oleObject17.bin"/><Relationship Id="rId9" Type="http://schemas.openxmlformats.org/officeDocument/2006/relationships/image" Target="../media/image41.wmf"/><Relationship Id="rId14" Type="http://schemas.openxmlformats.org/officeDocument/2006/relationships/image" Target="../media/image3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gif"/><Relationship Id="rId3" Type="http://schemas.openxmlformats.org/officeDocument/2006/relationships/image" Target="../media/image45.gif"/><Relationship Id="rId7" Type="http://schemas.openxmlformats.org/officeDocument/2006/relationships/image" Target="../media/image49.png"/><Relationship Id="rId2" Type="http://schemas.openxmlformats.org/officeDocument/2006/relationships/image" Target="../media/image4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gif"/><Relationship Id="rId5" Type="http://schemas.openxmlformats.org/officeDocument/2006/relationships/image" Target="../media/image47.gif"/><Relationship Id="rId4" Type="http://schemas.openxmlformats.org/officeDocument/2006/relationships/image" Target="../media/image46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26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3.bin"/><Relationship Id="rId34" Type="http://schemas.openxmlformats.org/officeDocument/2006/relationships/image" Target="../media/image9.wmf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5" Type="http://schemas.openxmlformats.org/officeDocument/2006/relationships/oleObject" Target="../embeddings/oleObject5.bin"/><Relationship Id="rId3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29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11" Type="http://schemas.openxmlformats.org/officeDocument/2006/relationships/image" Target="../media/image15.png"/><Relationship Id="rId24" Type="http://schemas.openxmlformats.org/officeDocument/2006/relationships/image" Target="../media/image5.wmf"/><Relationship Id="rId32" Type="http://schemas.openxmlformats.org/officeDocument/2006/relationships/image" Target="../media/image26.png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9.png"/><Relationship Id="rId23" Type="http://schemas.openxmlformats.org/officeDocument/2006/relationships/oleObject" Target="../embeddings/oleObject4.bin"/><Relationship Id="rId28" Type="http://schemas.openxmlformats.org/officeDocument/2006/relationships/image" Target="../media/image7.wmf"/><Relationship Id="rId36" Type="http://schemas.openxmlformats.org/officeDocument/2006/relationships/image" Target="../media/image10.wmf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31" Type="http://schemas.openxmlformats.org/officeDocument/2006/relationships/image" Target="../media/image25.png"/><Relationship Id="rId4" Type="http://schemas.openxmlformats.org/officeDocument/2006/relationships/image" Target="../media/image2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Relationship Id="rId22" Type="http://schemas.openxmlformats.org/officeDocument/2006/relationships/image" Target="../media/image4.wmf"/><Relationship Id="rId27" Type="http://schemas.openxmlformats.org/officeDocument/2006/relationships/oleObject" Target="../embeddings/oleObject6.bin"/><Relationship Id="rId30" Type="http://schemas.openxmlformats.org/officeDocument/2006/relationships/image" Target="../media/image8.png"/><Relationship Id="rId35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32.wmf"/><Relationship Id="rId3" Type="http://schemas.openxmlformats.org/officeDocument/2006/relationships/image" Target="../media/image34.wmf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5" Type="http://schemas.openxmlformats.org/officeDocument/2006/relationships/image" Target="../media/image33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gi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ampb8714ca4e1c58f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6200"/>
            <a:ext cx="9144000" cy="69342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9600" b="1" kern="10" dirty="0" smtClean="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9600" b="1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KÍNH CHÀO</a:t>
            </a:r>
          </a:p>
          <a:p>
            <a:pPr algn="ctr"/>
            <a:r>
              <a:rPr lang="en-US" sz="9600" b="1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QUÝ THẦY CÔ</a:t>
            </a:r>
            <a:endParaRPr lang="en-US" sz="9600" b="1" kern="10" dirty="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2066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782"/>
            <a:ext cx="1914525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03909" y="48491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351705" y="41564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624970"/>
              </p:ext>
            </p:extLst>
          </p:nvPr>
        </p:nvGraphicFramePr>
        <p:xfrm>
          <a:off x="3456604" y="17805"/>
          <a:ext cx="2895793" cy="465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2" name="Equation" r:id="rId4" imgW="1422360" imgH="228600" progId="Equation.DSMT4">
                  <p:embed/>
                </p:oleObj>
              </mc:Choice>
              <mc:Fallback>
                <p:oleObj name="Equation" r:id="rId4" imgW="14223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56604" y="17805"/>
                        <a:ext cx="2895793" cy="4653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441003" y="542649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672778"/>
              </p:ext>
            </p:extLst>
          </p:nvPr>
        </p:nvGraphicFramePr>
        <p:xfrm>
          <a:off x="3851893" y="465972"/>
          <a:ext cx="1771146" cy="531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3" name="Equation" r:id="rId6" imgW="761760" imgH="228600" progId="Equation.DSMT4">
                  <p:embed/>
                </p:oleObj>
              </mc:Choice>
              <mc:Fallback>
                <p:oleObj name="Equation" r:id="rId6" imgW="761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893" y="465972"/>
                        <a:ext cx="1771146" cy="5311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441003" y="1004314"/>
            <a:ext cx="622079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Tam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AC = AB = 21 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Pitago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ABC , 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00251"/>
              </p:ext>
            </p:extLst>
          </p:nvPr>
        </p:nvGraphicFramePr>
        <p:xfrm>
          <a:off x="2506916" y="2602529"/>
          <a:ext cx="613410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" name="Equation" r:id="rId8" imgW="3288960" imgH="266400" progId="Equation.DSMT4">
                  <p:embed/>
                </p:oleObj>
              </mc:Choice>
              <mc:Fallback>
                <p:oleObj name="Equation" r:id="rId8" imgW="328896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506916" y="2602529"/>
                        <a:ext cx="6134100" cy="496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63" y="3696353"/>
            <a:ext cx="2238375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-31270" y="3602175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25338" y="3645485"/>
            <a:ext cx="65186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Pitago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ABC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BC = 5 (cm)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307227"/>
              </p:ext>
            </p:extLst>
          </p:nvPr>
        </p:nvGraphicFramePr>
        <p:xfrm>
          <a:off x="2766637" y="4462627"/>
          <a:ext cx="5462963" cy="1015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5" name="Equation" r:id="rId11" imgW="2120760" imgH="393480" progId="Equation.DSMT4">
                  <p:embed/>
                </p:oleObj>
              </mc:Choice>
              <mc:Fallback>
                <p:oleObj name="Equation" r:id="rId11" imgW="21207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766637" y="4462627"/>
                        <a:ext cx="5462963" cy="10157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932508"/>
              </p:ext>
            </p:extLst>
          </p:nvPr>
        </p:nvGraphicFramePr>
        <p:xfrm>
          <a:off x="4650855" y="24384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6" name="Equation" r:id="rId13" imgW="914400" imgH="198720" progId="Equation.DSMT4">
                  <p:embed/>
                </p:oleObj>
              </mc:Choice>
              <mc:Fallback>
                <p:oleObj name="Equation" r:id="rId13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650855" y="24384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978878"/>
              </p:ext>
            </p:extLst>
          </p:nvPr>
        </p:nvGraphicFramePr>
        <p:xfrm>
          <a:off x="2725738" y="5521324"/>
          <a:ext cx="5732462" cy="753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7" name="Equation" r:id="rId15" imgW="1930320" imgH="253800" progId="Equation.DSMT4">
                  <p:embed/>
                </p:oleObj>
              </mc:Choice>
              <mc:Fallback>
                <p:oleObj name="Equation" r:id="rId15" imgW="1930320" imgH="2538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5738" y="5521324"/>
                        <a:ext cx="5732462" cy="7538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Straight Connector 26"/>
          <p:cNvCxnSpPr/>
          <p:nvPr/>
        </p:nvCxnSpPr>
        <p:spPr>
          <a:xfrm>
            <a:off x="3660203" y="3276600"/>
            <a:ext cx="37311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254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8" grpId="0"/>
      <p:bldP spid="21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7"/>
          <p:cNvSpPr txBox="1">
            <a:spLocks noChangeArrowheads="1"/>
          </p:cNvSpPr>
          <p:nvPr/>
        </p:nvSpPr>
        <p:spPr bwMode="auto">
          <a:xfrm>
            <a:off x="0" y="609600"/>
            <a:ext cx="38862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I.LÝ THUYẾT: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SGK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87"/>
          <p:cNvSpPr txBox="1">
            <a:spLocks noChangeArrowheads="1"/>
          </p:cNvSpPr>
          <p:nvPr/>
        </p:nvSpPr>
        <p:spPr bwMode="auto">
          <a:xfrm>
            <a:off x="0" y="1025230"/>
            <a:ext cx="38862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II.BÀI TẬP:</a:t>
            </a:r>
            <a:endParaRPr lang="en-US" sz="20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WordArt 17"/>
          <p:cNvSpPr>
            <a:spLocks noChangeArrowheads="1" noChangeShapeType="1" noTextEdit="1"/>
          </p:cNvSpPr>
          <p:nvPr/>
        </p:nvSpPr>
        <p:spPr bwMode="auto">
          <a:xfrm>
            <a:off x="1600200" y="0"/>
            <a:ext cx="7391400" cy="3619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rgbClr val="8055AB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ÔN TẬP CHƯƠNG 1(</a:t>
            </a:r>
            <a:r>
              <a:rPr lang="en-US" sz="3600" kern="10" dirty="0" err="1" smtClean="0">
                <a:ln w="12700">
                  <a:solidFill>
                    <a:srgbClr val="8055AB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tt</a:t>
            </a:r>
            <a:r>
              <a:rPr lang="en-US" sz="3600" kern="10" dirty="0" smtClean="0">
                <a:ln w="12700">
                  <a:solidFill>
                    <a:srgbClr val="8055AB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) </a:t>
            </a:r>
            <a:endParaRPr lang="en-US" sz="3600" kern="10" dirty="0">
              <a:ln w="12700">
                <a:solidFill>
                  <a:srgbClr val="8055AB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WordArt 58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1371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8055AB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TIẾT </a:t>
            </a:r>
            <a:r>
              <a:rPr lang="en-US" sz="3600" kern="10" dirty="0" smtClean="0">
                <a:ln w="12700">
                  <a:solidFill>
                    <a:srgbClr val="8055AB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18</a:t>
            </a:r>
            <a:endParaRPr lang="en-US" sz="3600" kern="10" dirty="0">
              <a:ln w="12700">
                <a:solidFill>
                  <a:srgbClr val="8055AB"/>
                </a:solidFill>
                <a:round/>
                <a:headEnd/>
                <a:tailEnd/>
              </a:ln>
              <a:solidFill>
                <a:srgbClr val="3333CC">
                  <a:alpha val="50000"/>
                </a:srgbClr>
              </a:solidFill>
              <a:latin typeface="Times New Roman"/>
              <a:cs typeface="Times New Roman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84023" y="1787012"/>
            <a:ext cx="27432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 err="1" smtClean="0">
                <a:latin typeface=".VnTime" pitchFamily="34" charset="0"/>
              </a:rPr>
              <a:t>Bµi</a:t>
            </a:r>
            <a:r>
              <a:rPr lang="en-US" sz="2000" b="1" dirty="0" smtClean="0">
                <a:latin typeface=".VnTime" pitchFamily="34" charset="0"/>
              </a:rPr>
              <a:t> </a:t>
            </a:r>
            <a:r>
              <a:rPr lang="en-US" sz="2000" b="1" dirty="0" err="1" smtClean="0">
                <a:latin typeface=".VnTime" pitchFamily="34" charset="0"/>
              </a:rPr>
              <a:t>tËp</a:t>
            </a:r>
            <a:r>
              <a:rPr lang="en-US" sz="2000" b="1" dirty="0" smtClean="0">
                <a:latin typeface=".VnTime" pitchFamily="34" charset="0"/>
              </a:rPr>
              <a:t> 40 (SGK-95)</a:t>
            </a:r>
            <a:endParaRPr lang="en-US" sz="2000" b="1" dirty="0">
              <a:latin typeface=".VnTime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56305" y="1364558"/>
            <a:ext cx="27432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 err="1" smtClean="0">
                <a:latin typeface=".VnTime" pitchFamily="34" charset="0"/>
              </a:rPr>
              <a:t>Bµi</a:t>
            </a:r>
            <a:r>
              <a:rPr lang="en-US" sz="2000" b="1" dirty="0" smtClean="0">
                <a:latin typeface=".VnTime" pitchFamily="34" charset="0"/>
              </a:rPr>
              <a:t> </a:t>
            </a:r>
            <a:r>
              <a:rPr lang="en-US" sz="2000" b="1" dirty="0" err="1" smtClean="0">
                <a:latin typeface=".VnTime" pitchFamily="34" charset="0"/>
              </a:rPr>
              <a:t>tËp</a:t>
            </a:r>
            <a:r>
              <a:rPr lang="en-US" sz="2000" b="1" dirty="0" smtClean="0">
                <a:latin typeface=".VnTime" pitchFamily="34" charset="0"/>
              </a:rPr>
              <a:t> 38 (SGK-95)</a:t>
            </a:r>
            <a:endParaRPr lang="en-US" sz="2000" b="1" dirty="0">
              <a:latin typeface=".VnTime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364156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87"/>
          <p:cNvSpPr txBox="1">
            <a:spLocks noChangeArrowheads="1"/>
          </p:cNvSpPr>
          <p:nvPr/>
        </p:nvSpPr>
        <p:spPr bwMode="auto">
          <a:xfrm>
            <a:off x="0" y="2867378"/>
            <a:ext cx="38862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III.BÀI HỌC KINH NGHIỆM:</a:t>
            </a:r>
            <a:endParaRPr lang="en-US" sz="20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16200000" flipH="1">
            <a:off x="647700" y="3517212"/>
            <a:ext cx="6096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65418" y="3267488"/>
            <a:ext cx="449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VNI-Times" pitchFamily="2" charset="0"/>
              </a:rPr>
              <a:t>    - </a:t>
            </a:r>
            <a:r>
              <a:rPr lang="en-US" sz="2400" dirty="0" err="1">
                <a:latin typeface="VNI-Times" pitchFamily="2" charset="0"/>
              </a:rPr>
              <a:t>Ñoái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vôùi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caùc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baøi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toùan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thöïc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teá</a:t>
            </a:r>
            <a:r>
              <a:rPr lang="en-US" sz="2400" dirty="0">
                <a:latin typeface="VNI-Times" pitchFamily="2" charset="0"/>
              </a:rPr>
              <a:t> ta </a:t>
            </a:r>
            <a:r>
              <a:rPr lang="en-US" sz="2400" dirty="0" err="1">
                <a:latin typeface="VNI-Times" pitchFamily="2" charset="0"/>
              </a:rPr>
              <a:t>caàn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ñöa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hình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veõ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veà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daïng</a:t>
            </a:r>
            <a:r>
              <a:rPr lang="en-US" sz="2400" dirty="0">
                <a:latin typeface="VNI-Times" pitchFamily="2" charset="0"/>
              </a:rPr>
              <a:t> tam </a:t>
            </a:r>
            <a:r>
              <a:rPr lang="en-US" sz="2400" dirty="0" err="1">
                <a:latin typeface="VNI-Times" pitchFamily="2" charset="0"/>
              </a:rPr>
              <a:t>giaùc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vuoâng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roài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 smtClean="0">
                <a:latin typeface="VNI-Times" pitchFamily="2" charset="0"/>
              </a:rPr>
              <a:t>giaûi</a:t>
            </a:r>
            <a:r>
              <a:rPr lang="en-US" sz="2400" dirty="0" smtClean="0">
                <a:latin typeface="VNI-Times" pitchFamily="2" charset="0"/>
              </a:rPr>
              <a:t>.</a:t>
            </a:r>
            <a:endParaRPr lang="en-US" sz="2400" dirty="0">
              <a:latin typeface="VNI-Times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38600" y="4724400"/>
            <a:ext cx="480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VNI-Times" pitchFamily="2" charset="0"/>
              </a:rPr>
              <a:t>- </a:t>
            </a:r>
            <a:r>
              <a:rPr lang="en-US" sz="2400" dirty="0" err="1">
                <a:latin typeface="VNI-Times" pitchFamily="2" charset="0"/>
              </a:rPr>
              <a:t>Ñeå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giaûi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moät</a:t>
            </a:r>
            <a:r>
              <a:rPr lang="en-US" sz="2400" dirty="0">
                <a:latin typeface="VNI-Times" pitchFamily="2" charset="0"/>
              </a:rPr>
              <a:t> tam </a:t>
            </a:r>
            <a:r>
              <a:rPr lang="en-US" sz="2400" dirty="0" err="1">
                <a:latin typeface="VNI-Times" pitchFamily="2" charset="0"/>
              </a:rPr>
              <a:t>giaùc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vuoâng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caàn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bieát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ít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nhaát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moät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 smtClean="0">
                <a:latin typeface="VNI-Times" pitchFamily="2" charset="0"/>
              </a:rPr>
              <a:t>caïnh</a:t>
            </a:r>
            <a:r>
              <a:rPr lang="en-US" sz="2400" dirty="0" smtClean="0">
                <a:latin typeface="VNI-Times" pitchFamily="2" charset="0"/>
              </a:rPr>
              <a:t> </a:t>
            </a:r>
            <a:r>
              <a:rPr lang="en-US" sz="2400" dirty="0" err="1" smtClean="0">
                <a:latin typeface="VNI-Times" pitchFamily="2" charset="0"/>
              </a:rPr>
              <a:t>một</a:t>
            </a:r>
            <a:r>
              <a:rPr lang="en-US" sz="2400" dirty="0" smtClean="0">
                <a:latin typeface="VNI-Times" pitchFamily="2" charset="0"/>
              </a:rPr>
              <a:t> </a:t>
            </a:r>
            <a:r>
              <a:rPr lang="en-US" sz="2400" dirty="0" err="1" smtClean="0">
                <a:latin typeface="VNI-Times" pitchFamily="2" charset="0"/>
              </a:rPr>
              <a:t>goùc</a:t>
            </a:r>
            <a:r>
              <a:rPr lang="en-US" sz="2400" dirty="0" smtClean="0">
                <a:latin typeface="VNI-Times" pitchFamily="2" charset="0"/>
              </a:rPr>
              <a:t> </a:t>
            </a:r>
            <a:r>
              <a:rPr lang="en-US" sz="2400" dirty="0" err="1" smtClean="0">
                <a:latin typeface="VNI-Times" pitchFamily="2" charset="0"/>
              </a:rPr>
              <a:t>hoaëc</a:t>
            </a:r>
            <a:r>
              <a:rPr lang="en-US" sz="2400" dirty="0" smtClean="0">
                <a:latin typeface="VNI-Times" pitchFamily="2" charset="0"/>
              </a:rPr>
              <a:t> </a:t>
            </a:r>
            <a:r>
              <a:rPr lang="en-US" sz="2400" dirty="0" err="1" smtClean="0">
                <a:latin typeface="VNI-Times" pitchFamily="2" charset="0"/>
              </a:rPr>
              <a:t>hai</a:t>
            </a:r>
            <a:r>
              <a:rPr lang="en-US" sz="2400" dirty="0" smtClean="0">
                <a:latin typeface="VNI-Times" pitchFamily="2" charset="0"/>
              </a:rPr>
              <a:t> </a:t>
            </a:r>
            <a:r>
              <a:rPr lang="en-US" sz="2400" dirty="0" err="1" smtClean="0">
                <a:latin typeface="VNI-Times" pitchFamily="2" charset="0"/>
              </a:rPr>
              <a:t>caïnh</a:t>
            </a:r>
            <a:r>
              <a:rPr lang="en-US" sz="2400" dirty="0" smtClean="0">
                <a:latin typeface="VNI-Times" pitchFamily="2" charset="0"/>
              </a:rPr>
              <a:t>.</a:t>
            </a:r>
            <a:endParaRPr lang="en-US" sz="2400" dirty="0">
              <a:latin typeface="VNI-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11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9" name="Picture 7" descr="Compas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85800"/>
            <a:ext cx="14478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20" name="Picture 8" descr="happyface_w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28600"/>
            <a:ext cx="714375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21" name="Picture 9" descr="016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25" y="4516579"/>
            <a:ext cx="838175" cy="1666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22" name="Picture 10" descr="AD24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600" y="4572000"/>
            <a:ext cx="2311400" cy="181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23" name="Picture 11" descr="AD22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48200"/>
            <a:ext cx="1622425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24" name="Picture 12" descr="flowerba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897563"/>
            <a:ext cx="6667500" cy="960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27" name="Text Box 1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845848" y="66389"/>
            <a:ext cx="60213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HƯỚNG DẪN HỌC TỰ HỌC</a:t>
            </a:r>
            <a:endParaRPr lang="en-US" sz="32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8928" name="Picture 16" descr="th_54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600" y="4860925"/>
            <a:ext cx="1693863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06243" y="667902"/>
            <a:ext cx="7924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VNI-Bodon-Poster" pitchFamily="2" charset="0"/>
              </a:rPr>
              <a:t>*</a:t>
            </a:r>
            <a:r>
              <a:rPr lang="en-US" sz="2800" dirty="0">
                <a:latin typeface="VNI-Bodon-Poster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Néi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dung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tiÕt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nµy</a:t>
            </a:r>
            <a:r>
              <a:rPr lang="en-US" sz="2400" b="1" dirty="0" smtClean="0">
                <a:solidFill>
                  <a:srgbClr val="FF0000"/>
                </a:solidFill>
                <a:latin typeface="VNI-Bodon-Poster" pitchFamily="2" charset="0"/>
              </a:rPr>
              <a:t>:</a:t>
            </a:r>
            <a:endParaRPr lang="en-US" sz="2400" dirty="0">
              <a:solidFill>
                <a:srgbClr val="FF0000"/>
              </a:solidFill>
              <a:latin typeface="VNI-Bodon-Poster" pitchFamily="2" charset="0"/>
            </a:endParaRPr>
          </a:p>
          <a:p>
            <a:r>
              <a:rPr lang="en-US" sz="2800" dirty="0" smtClean="0"/>
              <a:t>	-</a:t>
            </a:r>
            <a:r>
              <a:rPr lang="en-US" sz="2800" dirty="0" err="1"/>
              <a:t>Nắm</a:t>
            </a:r>
            <a:r>
              <a:rPr lang="en-US" sz="2800" dirty="0"/>
              <a:t> </a:t>
            </a:r>
            <a:r>
              <a:rPr lang="en-US" sz="2800" dirty="0" err="1"/>
              <a:t>vững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kiến</a:t>
            </a:r>
            <a:r>
              <a:rPr lang="en-US" sz="2800" dirty="0"/>
              <a:t> </a:t>
            </a:r>
            <a:r>
              <a:rPr lang="en-US" sz="2800" dirty="0" err="1"/>
              <a:t>thức</a:t>
            </a:r>
            <a:r>
              <a:rPr lang="en-US" sz="2800" dirty="0"/>
              <a:t> </a:t>
            </a:r>
            <a:r>
              <a:rPr lang="en-US" sz="2800" dirty="0" err="1"/>
              <a:t>đã</a:t>
            </a:r>
            <a:r>
              <a:rPr lang="en-US" sz="2800" dirty="0"/>
              <a:t> </a:t>
            </a:r>
            <a:r>
              <a:rPr lang="en-US" sz="2800" dirty="0" err="1"/>
              <a:t>được</a:t>
            </a:r>
            <a:r>
              <a:rPr lang="en-US" sz="2800" dirty="0"/>
              <a:t> </a:t>
            </a:r>
            <a:r>
              <a:rPr lang="en-US" sz="2800" dirty="0" err="1"/>
              <a:t>ôn</a:t>
            </a:r>
            <a:r>
              <a:rPr lang="en-US" sz="2800" dirty="0"/>
              <a:t> </a:t>
            </a:r>
            <a:r>
              <a:rPr lang="en-US" sz="2800" dirty="0" err="1"/>
              <a:t>tập</a:t>
            </a:r>
            <a:r>
              <a:rPr lang="en-US" sz="2800" dirty="0"/>
              <a:t> .</a:t>
            </a:r>
          </a:p>
          <a:p>
            <a:r>
              <a:rPr lang="en-US" sz="2800" dirty="0" smtClean="0"/>
              <a:t>	-</a:t>
            </a:r>
            <a:r>
              <a:rPr lang="en-US" sz="2800" dirty="0" err="1"/>
              <a:t>Xem</a:t>
            </a:r>
            <a:r>
              <a:rPr lang="en-US" sz="2800" dirty="0"/>
              <a:t> </a:t>
            </a:r>
            <a:r>
              <a:rPr lang="en-US" sz="2800" dirty="0" err="1"/>
              <a:t>lại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bài</a:t>
            </a:r>
            <a:r>
              <a:rPr lang="en-US" sz="2800" dirty="0"/>
              <a:t> </a:t>
            </a:r>
            <a:r>
              <a:rPr lang="en-US" sz="2800" dirty="0" err="1"/>
              <a:t>tập</a:t>
            </a:r>
            <a:r>
              <a:rPr lang="en-US" sz="2800" dirty="0"/>
              <a:t> </a:t>
            </a:r>
            <a:r>
              <a:rPr lang="en-US" sz="2800" dirty="0" err="1"/>
              <a:t>đã</a:t>
            </a:r>
            <a:r>
              <a:rPr lang="en-US" sz="2800" dirty="0"/>
              <a:t> </a:t>
            </a:r>
            <a:r>
              <a:rPr lang="en-US" sz="2800" dirty="0" err="1"/>
              <a:t>giải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tìm</a:t>
            </a:r>
            <a:r>
              <a:rPr lang="en-US" sz="2800" dirty="0"/>
              <a:t> </a:t>
            </a:r>
            <a:r>
              <a:rPr lang="en-US" sz="2800" dirty="0" err="1"/>
              <a:t>cách</a:t>
            </a:r>
            <a:r>
              <a:rPr lang="en-US" sz="2800" dirty="0"/>
              <a:t> </a:t>
            </a:r>
            <a:r>
              <a:rPr lang="en-US" sz="2800" dirty="0" err="1"/>
              <a:t>giải</a:t>
            </a:r>
            <a:r>
              <a:rPr lang="en-US" sz="2800" dirty="0"/>
              <a:t> </a:t>
            </a:r>
            <a:r>
              <a:rPr lang="en-US" sz="2800" dirty="0" err="1"/>
              <a:t>khác</a:t>
            </a:r>
            <a:r>
              <a:rPr lang="en-US" sz="2800" dirty="0"/>
              <a:t> </a:t>
            </a:r>
            <a:r>
              <a:rPr lang="en-US" sz="2800" dirty="0" err="1"/>
              <a:t>nếu</a:t>
            </a:r>
            <a:r>
              <a:rPr lang="en-US" sz="2800" dirty="0"/>
              <a:t> </a:t>
            </a:r>
            <a:r>
              <a:rPr lang="en-US" sz="2800" dirty="0" err="1"/>
              <a:t>được</a:t>
            </a:r>
            <a:r>
              <a:rPr lang="en-US" sz="2800" dirty="0"/>
              <a:t>. </a:t>
            </a:r>
            <a:r>
              <a:rPr lang="en-US" sz="2800" dirty="0" err="1"/>
              <a:t>Rút</a:t>
            </a:r>
            <a:r>
              <a:rPr lang="en-US" sz="2800" dirty="0"/>
              <a:t> </a:t>
            </a:r>
            <a:r>
              <a:rPr lang="en-US" sz="2800" dirty="0" err="1"/>
              <a:t>ra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kiến</a:t>
            </a:r>
            <a:r>
              <a:rPr lang="en-US" sz="2800" dirty="0"/>
              <a:t> </a:t>
            </a:r>
            <a:r>
              <a:rPr lang="en-US" sz="2800" dirty="0" err="1"/>
              <a:t>thức</a:t>
            </a:r>
            <a:r>
              <a:rPr lang="en-US" sz="2800" dirty="0"/>
              <a:t> </a:t>
            </a:r>
            <a:r>
              <a:rPr lang="en-US" sz="2800" dirty="0" err="1"/>
              <a:t>đã</a:t>
            </a:r>
            <a:r>
              <a:rPr lang="en-US" sz="2800" dirty="0"/>
              <a:t> </a:t>
            </a:r>
            <a:r>
              <a:rPr lang="en-US" sz="2800" dirty="0" err="1"/>
              <a:t>vận</a:t>
            </a:r>
            <a:r>
              <a:rPr lang="en-US" sz="2800" dirty="0"/>
              <a:t> </a:t>
            </a:r>
            <a:r>
              <a:rPr lang="en-US" sz="2800" dirty="0" err="1"/>
              <a:t>dụng</a:t>
            </a:r>
            <a:r>
              <a:rPr lang="en-US" sz="2800" dirty="0"/>
              <a:t> </a:t>
            </a:r>
            <a:r>
              <a:rPr lang="en-US" sz="2800" dirty="0" err="1"/>
              <a:t>để</a:t>
            </a:r>
            <a:r>
              <a:rPr lang="en-US" sz="2800" dirty="0"/>
              <a:t> </a:t>
            </a:r>
            <a:r>
              <a:rPr lang="en-US" sz="2800" dirty="0" err="1"/>
              <a:t>giải</a:t>
            </a:r>
            <a:r>
              <a:rPr lang="en-US" sz="2800" dirty="0"/>
              <a:t> </a:t>
            </a:r>
            <a:r>
              <a:rPr lang="en-US" sz="2800" dirty="0" err="1"/>
              <a:t>toán</a:t>
            </a:r>
            <a:r>
              <a:rPr lang="en-US" sz="2800" dirty="0"/>
              <a:t>.</a:t>
            </a:r>
          </a:p>
          <a:p>
            <a:r>
              <a:rPr lang="en-US" sz="2800" dirty="0" smtClean="0"/>
              <a:t>	-</a:t>
            </a:r>
            <a:r>
              <a:rPr lang="en-US" sz="2800" dirty="0" err="1"/>
              <a:t>Làm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bài</a:t>
            </a:r>
            <a:r>
              <a:rPr lang="en-US" sz="2800" dirty="0"/>
              <a:t> </a:t>
            </a:r>
            <a:r>
              <a:rPr lang="en-US" sz="2800" dirty="0" err="1"/>
              <a:t>tập</a:t>
            </a:r>
            <a:r>
              <a:rPr lang="en-US" sz="2800" dirty="0"/>
              <a:t> </a:t>
            </a:r>
            <a:r>
              <a:rPr lang="en-US" sz="2800" dirty="0" err="1"/>
              <a:t>còn</a:t>
            </a:r>
            <a:r>
              <a:rPr lang="en-US" sz="2800" dirty="0"/>
              <a:t> </a:t>
            </a:r>
            <a:r>
              <a:rPr lang="en-US" sz="2800" dirty="0" err="1"/>
              <a:t>lại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smtClean="0"/>
              <a:t>SGK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làm</a:t>
            </a:r>
            <a:r>
              <a:rPr lang="en-US" sz="2800" dirty="0" smtClean="0"/>
              <a:t> </a:t>
            </a:r>
            <a:r>
              <a:rPr lang="en-US" sz="2800" dirty="0" err="1" smtClean="0"/>
              <a:t>bài</a:t>
            </a:r>
            <a:r>
              <a:rPr lang="en-US" sz="2800" dirty="0" smtClean="0"/>
              <a:t> </a:t>
            </a:r>
            <a:r>
              <a:rPr lang="en-US" sz="2800" dirty="0" err="1" smtClean="0"/>
              <a:t>tập</a:t>
            </a:r>
            <a:r>
              <a:rPr lang="en-US" sz="2800" dirty="0" smtClean="0"/>
              <a:t> .</a:t>
            </a:r>
            <a:endParaRPr lang="en-US" sz="2800" dirty="0"/>
          </a:p>
          <a:p>
            <a:r>
              <a:rPr lang="en-US" sz="2800" b="1" dirty="0" smtClean="0">
                <a:solidFill>
                  <a:srgbClr val="FF0000"/>
                </a:solidFill>
                <a:latin typeface="VNI-Bodon-Poster" pitchFamily="2" charset="0"/>
              </a:rPr>
              <a:t>*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Néi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dung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tiÕt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sau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:</a:t>
            </a:r>
            <a:endParaRPr lang="en-US" sz="2400" dirty="0">
              <a:solidFill>
                <a:srgbClr val="FF0000"/>
              </a:solidFill>
              <a:latin typeface=".VnTime" pitchFamily="34" charset="0"/>
            </a:endParaRPr>
          </a:p>
          <a:p>
            <a:r>
              <a:rPr lang="en-US" sz="2800" dirty="0" smtClean="0"/>
              <a:t>	</a:t>
            </a:r>
            <a:r>
              <a:rPr lang="en-US" sz="2800" dirty="0"/>
              <a:t> </a:t>
            </a:r>
            <a:r>
              <a:rPr lang="en-US" sz="2800" dirty="0" err="1" smtClean="0"/>
              <a:t>Ôn</a:t>
            </a:r>
            <a:r>
              <a:rPr lang="en-US" sz="2800" dirty="0" smtClean="0"/>
              <a:t> </a:t>
            </a:r>
            <a:r>
              <a:rPr lang="en-US" sz="2800" dirty="0" err="1"/>
              <a:t>tập</a:t>
            </a:r>
            <a:r>
              <a:rPr lang="en-US" sz="2800" dirty="0"/>
              <a:t> </a:t>
            </a:r>
            <a:r>
              <a:rPr lang="en-US" sz="2800" dirty="0" err="1"/>
              <a:t>lí</a:t>
            </a:r>
            <a:r>
              <a:rPr lang="en-US" sz="2800" dirty="0"/>
              <a:t> </a:t>
            </a:r>
            <a:r>
              <a:rPr lang="en-US" sz="2800" dirty="0" err="1"/>
              <a:t>thuyết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bài</a:t>
            </a:r>
            <a:r>
              <a:rPr lang="en-US" sz="2800" dirty="0"/>
              <a:t> </a:t>
            </a:r>
            <a:r>
              <a:rPr lang="en-US" sz="2800" dirty="0" err="1"/>
              <a:t>tập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chương</a:t>
            </a:r>
            <a:r>
              <a:rPr lang="en-US" sz="2800" dirty="0"/>
              <a:t> </a:t>
            </a:r>
            <a:r>
              <a:rPr lang="en-US" sz="2800" dirty="0" err="1"/>
              <a:t>để</a:t>
            </a:r>
            <a:r>
              <a:rPr lang="en-US" sz="2800" dirty="0"/>
              <a:t> </a:t>
            </a:r>
            <a:r>
              <a:rPr lang="en-US" sz="2800" dirty="0" err="1"/>
              <a:t>tiết</a:t>
            </a:r>
            <a:r>
              <a:rPr lang="en-US" sz="2800" dirty="0"/>
              <a:t> </a:t>
            </a:r>
            <a:r>
              <a:rPr lang="en-US" sz="2800" dirty="0" err="1"/>
              <a:t>sau</a:t>
            </a:r>
            <a:r>
              <a:rPr lang="en-US" sz="2800" dirty="0"/>
              <a:t> </a:t>
            </a:r>
            <a:r>
              <a:rPr lang="en-US" sz="2800" dirty="0" err="1"/>
              <a:t>kiểm</a:t>
            </a:r>
            <a:r>
              <a:rPr lang="en-US" sz="2800" dirty="0"/>
              <a:t> </a:t>
            </a:r>
            <a:r>
              <a:rPr lang="en-US" sz="2800" dirty="0" err="1"/>
              <a:t>tra</a:t>
            </a:r>
            <a:r>
              <a:rPr lang="en-US" sz="2800" dirty="0"/>
              <a:t> 1 </a:t>
            </a:r>
            <a:r>
              <a:rPr lang="en-US" sz="2800" dirty="0" err="1"/>
              <a:t>tiết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8967620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371600"/>
            <a:ext cx="76200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457575"/>
            <a:ext cx="1371600" cy="642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3" name="Line 5"/>
          <p:cNvSpPr>
            <a:spLocks noChangeShapeType="1"/>
          </p:cNvSpPr>
          <p:nvPr/>
        </p:nvSpPr>
        <p:spPr bwMode="auto">
          <a:xfrm flipH="1" flipV="1">
            <a:off x="1155700" y="3784600"/>
            <a:ext cx="3832225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4076700" y="3403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.VnTimeH" pitchFamily="34" charset="0"/>
              </a:rPr>
              <a:t>?</a:t>
            </a:r>
            <a:endParaRPr lang="en-US" sz="3200" b="1">
              <a:solidFill>
                <a:schemeClr val="accent2"/>
              </a:solidFill>
              <a:latin typeface=".VnTimeH" pitchFamily="34" charset="0"/>
            </a:endParaRPr>
          </a:p>
        </p:txBody>
      </p:sp>
      <p:sp>
        <p:nvSpPr>
          <p:cNvPr id="17416" name="Arc 8"/>
          <p:cNvSpPr>
            <a:spLocks/>
          </p:cNvSpPr>
          <p:nvPr/>
        </p:nvSpPr>
        <p:spPr bwMode="auto">
          <a:xfrm rot="10481499" flipV="1">
            <a:off x="4432300" y="3594100"/>
            <a:ext cx="182563" cy="182563"/>
          </a:xfrm>
          <a:custGeom>
            <a:avLst/>
            <a:gdLst>
              <a:gd name="G0" fmla="+- 0 0 0"/>
              <a:gd name="G1" fmla="+- 20710 0 0"/>
              <a:gd name="G2" fmla="+- 21600 0 0"/>
              <a:gd name="T0" fmla="*/ 6137 w 21600"/>
              <a:gd name="T1" fmla="*/ 0 h 32664"/>
              <a:gd name="T2" fmla="*/ 17991 w 21600"/>
              <a:gd name="T3" fmla="*/ 32664 h 32664"/>
              <a:gd name="T4" fmla="*/ 0 w 21600"/>
              <a:gd name="T5" fmla="*/ 20710 h 32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2664" fill="none" extrusionOk="0">
                <a:moveTo>
                  <a:pt x="6136" y="0"/>
                </a:moveTo>
                <a:cubicBezTo>
                  <a:pt x="15308" y="2717"/>
                  <a:pt x="21600" y="11144"/>
                  <a:pt x="21600" y="20710"/>
                </a:cubicBezTo>
                <a:cubicBezTo>
                  <a:pt x="21600" y="24963"/>
                  <a:pt x="20344" y="29121"/>
                  <a:pt x="17990" y="32663"/>
                </a:cubicBezTo>
              </a:path>
              <a:path w="21600" h="32664" stroke="0" extrusionOk="0">
                <a:moveTo>
                  <a:pt x="6136" y="0"/>
                </a:moveTo>
                <a:cubicBezTo>
                  <a:pt x="15308" y="2717"/>
                  <a:pt x="21600" y="11144"/>
                  <a:pt x="21600" y="20710"/>
                </a:cubicBezTo>
                <a:cubicBezTo>
                  <a:pt x="21600" y="24963"/>
                  <a:pt x="20344" y="29121"/>
                  <a:pt x="17990" y="32663"/>
                </a:cubicBezTo>
                <a:lnTo>
                  <a:pt x="0" y="20710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1143000" y="1676400"/>
            <a:ext cx="6172200" cy="21336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1143000" y="1676400"/>
            <a:ext cx="3821113" cy="21336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1143000" y="1695450"/>
            <a:ext cx="0" cy="20955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 flipV="1">
            <a:off x="1214438" y="3790950"/>
            <a:ext cx="6024562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5867400" y="34432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.VnTimeH" pitchFamily="34" charset="0"/>
              </a:rPr>
              <a:t>20</a:t>
            </a:r>
            <a:r>
              <a:rPr lang="en-US" baseline="30000">
                <a:solidFill>
                  <a:srgbClr val="FF0000"/>
                </a:solidFill>
                <a:latin typeface=".VnTimeH" pitchFamily="34" charset="0"/>
              </a:rPr>
              <a:t>0</a:t>
            </a:r>
            <a:endParaRPr lang="en-US">
              <a:solidFill>
                <a:srgbClr val="FF0000"/>
              </a:solidFill>
              <a:latin typeface=".VnTimeH" pitchFamily="34" charset="0"/>
            </a:endParaRPr>
          </a:p>
        </p:txBody>
      </p:sp>
      <p:sp>
        <p:nvSpPr>
          <p:cNvPr id="17420" name="Arc 12"/>
          <p:cNvSpPr>
            <a:spLocks/>
          </p:cNvSpPr>
          <p:nvPr/>
        </p:nvSpPr>
        <p:spPr bwMode="auto">
          <a:xfrm rot="10481499" flipV="1">
            <a:off x="6370638" y="3551238"/>
            <a:ext cx="182562" cy="182562"/>
          </a:xfrm>
          <a:custGeom>
            <a:avLst/>
            <a:gdLst>
              <a:gd name="G0" fmla="+- 0 0 0"/>
              <a:gd name="G1" fmla="+- 20710 0 0"/>
              <a:gd name="G2" fmla="+- 21600 0 0"/>
              <a:gd name="T0" fmla="*/ 6137 w 21600"/>
              <a:gd name="T1" fmla="*/ 0 h 32664"/>
              <a:gd name="T2" fmla="*/ 17991 w 21600"/>
              <a:gd name="T3" fmla="*/ 32664 h 32664"/>
              <a:gd name="T4" fmla="*/ 0 w 21600"/>
              <a:gd name="T5" fmla="*/ 20710 h 32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2664" fill="none" extrusionOk="0">
                <a:moveTo>
                  <a:pt x="6136" y="0"/>
                </a:moveTo>
                <a:cubicBezTo>
                  <a:pt x="15308" y="2717"/>
                  <a:pt x="21600" y="11144"/>
                  <a:pt x="21600" y="20710"/>
                </a:cubicBezTo>
                <a:cubicBezTo>
                  <a:pt x="21600" y="24963"/>
                  <a:pt x="20344" y="29121"/>
                  <a:pt x="17990" y="32663"/>
                </a:cubicBezTo>
              </a:path>
              <a:path w="21600" h="32664" stroke="0" extrusionOk="0">
                <a:moveTo>
                  <a:pt x="6136" y="0"/>
                </a:moveTo>
                <a:cubicBezTo>
                  <a:pt x="15308" y="2717"/>
                  <a:pt x="21600" y="11144"/>
                  <a:pt x="21600" y="20710"/>
                </a:cubicBezTo>
                <a:cubicBezTo>
                  <a:pt x="21600" y="24963"/>
                  <a:pt x="20344" y="29121"/>
                  <a:pt x="17990" y="32663"/>
                </a:cubicBezTo>
                <a:lnTo>
                  <a:pt x="0" y="20710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Arc 13"/>
          <p:cNvSpPr>
            <a:spLocks/>
          </p:cNvSpPr>
          <p:nvPr/>
        </p:nvSpPr>
        <p:spPr bwMode="auto">
          <a:xfrm rot="10481499" flipV="1">
            <a:off x="6323013" y="3533775"/>
            <a:ext cx="182562" cy="182563"/>
          </a:xfrm>
          <a:custGeom>
            <a:avLst/>
            <a:gdLst>
              <a:gd name="G0" fmla="+- 0 0 0"/>
              <a:gd name="G1" fmla="+- 20710 0 0"/>
              <a:gd name="G2" fmla="+- 21600 0 0"/>
              <a:gd name="T0" fmla="*/ 6137 w 21600"/>
              <a:gd name="T1" fmla="*/ 0 h 32664"/>
              <a:gd name="T2" fmla="*/ 17991 w 21600"/>
              <a:gd name="T3" fmla="*/ 32664 h 32664"/>
              <a:gd name="T4" fmla="*/ 0 w 21600"/>
              <a:gd name="T5" fmla="*/ 20710 h 32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2664" fill="none" extrusionOk="0">
                <a:moveTo>
                  <a:pt x="6136" y="0"/>
                </a:moveTo>
                <a:cubicBezTo>
                  <a:pt x="15308" y="2717"/>
                  <a:pt x="21600" y="11144"/>
                  <a:pt x="21600" y="20710"/>
                </a:cubicBezTo>
                <a:cubicBezTo>
                  <a:pt x="21600" y="24963"/>
                  <a:pt x="20344" y="29121"/>
                  <a:pt x="17990" y="32663"/>
                </a:cubicBezTo>
              </a:path>
              <a:path w="21600" h="32664" stroke="0" extrusionOk="0">
                <a:moveTo>
                  <a:pt x="6136" y="0"/>
                </a:moveTo>
                <a:cubicBezTo>
                  <a:pt x="15308" y="2717"/>
                  <a:pt x="21600" y="11144"/>
                  <a:pt x="21600" y="20710"/>
                </a:cubicBezTo>
                <a:cubicBezTo>
                  <a:pt x="21600" y="24963"/>
                  <a:pt x="20344" y="29121"/>
                  <a:pt x="17990" y="32663"/>
                </a:cubicBezTo>
                <a:lnTo>
                  <a:pt x="0" y="20710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838200" y="228600"/>
            <a:ext cx="7391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.VnTime" pitchFamily="34" charset="0"/>
              </a:rPr>
              <a:t>A. </a:t>
            </a:r>
            <a:r>
              <a:rPr lang="en-US" sz="2000" b="1" dirty="0" err="1">
                <a:solidFill>
                  <a:srgbClr val="0000FF"/>
                </a:solidFill>
                <a:latin typeface=".VnTime" pitchFamily="34" charset="0"/>
              </a:rPr>
              <a:t>Tµu</a:t>
            </a:r>
            <a:r>
              <a:rPr lang="en-US" sz="20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.VnTime" pitchFamily="34" charset="0"/>
              </a:rPr>
              <a:t>c¸ch</a:t>
            </a:r>
            <a:r>
              <a:rPr lang="en-US" sz="20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.VnTime" pitchFamily="34" charset="0"/>
              </a:rPr>
              <a:t>bÕn</a:t>
            </a:r>
            <a:r>
              <a:rPr lang="en-US" sz="2000" b="1" dirty="0">
                <a:solidFill>
                  <a:srgbClr val="0000FF"/>
                </a:solidFill>
                <a:latin typeface=".VnTime" pitchFamily="34" charset="0"/>
              </a:rPr>
              <a:t> 120m ,ë </a:t>
            </a:r>
            <a:r>
              <a:rPr lang="en-US" sz="2000" b="1" dirty="0" err="1">
                <a:solidFill>
                  <a:srgbClr val="0000FF"/>
                </a:solidFill>
                <a:latin typeface=".VnTime" pitchFamily="34" charset="0"/>
              </a:rPr>
              <a:t>gãc</a:t>
            </a:r>
            <a:r>
              <a:rPr lang="en-US" sz="2000" b="1" dirty="0">
                <a:solidFill>
                  <a:srgbClr val="0000FF"/>
                </a:solidFill>
                <a:latin typeface=".VnTime" pitchFamily="34" charset="0"/>
              </a:rPr>
              <a:t> ng¾m 20</a:t>
            </a:r>
            <a:r>
              <a:rPr lang="en-US" sz="2000" b="1" baseline="30000" dirty="0">
                <a:solidFill>
                  <a:srgbClr val="0000FF"/>
                </a:solidFill>
                <a:latin typeface=".VnTime" pitchFamily="34" charset="0"/>
              </a:rPr>
              <a:t>0 </a:t>
            </a:r>
            <a:r>
              <a:rPr lang="en-US" sz="2000" b="1" dirty="0">
                <a:solidFill>
                  <a:srgbClr val="0000FF"/>
                </a:solidFill>
                <a:latin typeface=".VnTime" pitchFamily="34" charset="0"/>
              </a:rPr>
              <a:t> so </a:t>
            </a:r>
            <a:r>
              <a:rPr lang="en-US" sz="2000" b="1" dirty="0" err="1">
                <a:solidFill>
                  <a:srgbClr val="0000FF"/>
                </a:solidFill>
                <a:latin typeface=".VnTime" pitchFamily="34" charset="0"/>
              </a:rPr>
              <a:t>víi</a:t>
            </a:r>
            <a:r>
              <a:rPr lang="en-US" sz="20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.VnTime" pitchFamily="34" charset="0"/>
              </a:rPr>
              <a:t>mÆt</a:t>
            </a:r>
            <a:r>
              <a:rPr lang="en-US" sz="20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.VnTime" pitchFamily="34" charset="0"/>
              </a:rPr>
              <a:t>biÓn</a:t>
            </a:r>
            <a:r>
              <a:rPr lang="en-US" sz="2000" b="1" dirty="0">
                <a:solidFill>
                  <a:srgbClr val="0000FF"/>
                </a:solidFill>
                <a:latin typeface=".VnTime" pitchFamily="34" charset="0"/>
              </a:rPr>
              <a:t> , </a:t>
            </a:r>
            <a:r>
              <a:rPr lang="en-US" sz="2000" b="1" dirty="0" err="1">
                <a:solidFill>
                  <a:srgbClr val="0000FF"/>
                </a:solidFill>
                <a:latin typeface=".VnTime" pitchFamily="34" charset="0"/>
              </a:rPr>
              <a:t>thuyÒn</a:t>
            </a:r>
            <a:r>
              <a:rPr lang="en-US" sz="20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.VnTime" pitchFamily="34" charset="0"/>
              </a:rPr>
              <a:t>tr­ëng</a:t>
            </a:r>
            <a:r>
              <a:rPr lang="en-US" sz="20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.VnTime" pitchFamily="34" charset="0"/>
              </a:rPr>
              <a:t>nh×n</a:t>
            </a:r>
            <a:r>
              <a:rPr lang="en-US" sz="20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.VnTime" pitchFamily="34" charset="0"/>
              </a:rPr>
              <a:t>thÊy®Ønh</a:t>
            </a:r>
            <a:r>
              <a:rPr lang="en-US" sz="20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.VnTime" pitchFamily="34" charset="0"/>
              </a:rPr>
              <a:t>cét</a:t>
            </a:r>
            <a:r>
              <a:rPr lang="en-US" sz="2000" b="1" dirty="0">
                <a:solidFill>
                  <a:srgbClr val="0000FF"/>
                </a:solidFill>
                <a:latin typeface=".VnTime" pitchFamily="34" charset="0"/>
              </a:rPr>
              <a:t> ®</a:t>
            </a:r>
            <a:r>
              <a:rPr lang="en-US" sz="2000" b="1" dirty="0" err="1">
                <a:solidFill>
                  <a:srgbClr val="0000FF"/>
                </a:solidFill>
                <a:latin typeface=".VnTime" pitchFamily="34" charset="0"/>
              </a:rPr>
              <a:t>iÖn</a:t>
            </a:r>
            <a:r>
              <a:rPr lang="en-US" sz="2000" b="1" dirty="0">
                <a:solidFill>
                  <a:srgbClr val="0000FF"/>
                </a:solidFill>
                <a:latin typeface=".VnTime" pitchFamily="34" charset="0"/>
              </a:rPr>
              <a:t> . </a:t>
            </a:r>
            <a:r>
              <a:rPr lang="en-US" sz="2000" b="1" dirty="0" err="1">
                <a:solidFill>
                  <a:srgbClr val="0000FF"/>
                </a:solidFill>
                <a:latin typeface=".VnTime" pitchFamily="34" charset="0"/>
              </a:rPr>
              <a:t>TÝnh</a:t>
            </a:r>
            <a:r>
              <a:rPr lang="en-US" sz="20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.VnTime" pitchFamily="34" charset="0"/>
              </a:rPr>
              <a:t>chiÒu</a:t>
            </a:r>
            <a:r>
              <a:rPr lang="en-US" sz="20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.VnTime" pitchFamily="34" charset="0"/>
              </a:rPr>
              <a:t>cao</a:t>
            </a:r>
            <a:r>
              <a:rPr lang="en-US" sz="20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.VnTime" pitchFamily="34" charset="0"/>
              </a:rPr>
              <a:t>cña</a:t>
            </a:r>
            <a:r>
              <a:rPr lang="en-US" sz="20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.VnTime" pitchFamily="34" charset="0"/>
              </a:rPr>
              <a:t>cét</a:t>
            </a:r>
            <a:r>
              <a:rPr lang="en-US" sz="2000" b="1" dirty="0">
                <a:solidFill>
                  <a:srgbClr val="0000FF"/>
                </a:solidFill>
                <a:latin typeface=".VnTime" pitchFamily="34" charset="0"/>
              </a:rPr>
              <a:t> ®</a:t>
            </a:r>
            <a:r>
              <a:rPr lang="en-US" sz="2000" b="1" dirty="0" err="1">
                <a:solidFill>
                  <a:srgbClr val="0000FF"/>
                </a:solidFill>
                <a:latin typeface=".VnTime" pitchFamily="34" charset="0"/>
              </a:rPr>
              <a:t>iÖn</a:t>
            </a:r>
            <a:r>
              <a:rPr lang="en-US" sz="2000" b="1" dirty="0">
                <a:solidFill>
                  <a:srgbClr val="0000FF"/>
                </a:solidFill>
                <a:latin typeface=".VnTime" pitchFamily="34" charset="0"/>
              </a:rPr>
              <a:t>?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762000" y="5638800"/>
            <a:ext cx="7924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D60093"/>
                </a:solidFill>
                <a:latin typeface=".VnTime" pitchFamily="34" charset="0"/>
              </a:rPr>
              <a:t>B. </a:t>
            </a:r>
            <a:r>
              <a:rPr lang="en-US" sz="2000" b="1" dirty="0" err="1">
                <a:solidFill>
                  <a:srgbClr val="D60093"/>
                </a:solidFill>
                <a:latin typeface=".VnTime" pitchFamily="34" charset="0"/>
              </a:rPr>
              <a:t>Tµu</a:t>
            </a:r>
            <a:r>
              <a:rPr lang="en-US" sz="2000" b="1" dirty="0">
                <a:solidFill>
                  <a:srgbClr val="D60093"/>
                </a:solidFill>
                <a:latin typeface=".VnTime" pitchFamily="34" charset="0"/>
              </a:rPr>
              <a:t> </a:t>
            </a:r>
            <a:r>
              <a:rPr lang="en-US" sz="2000" b="1" dirty="0" err="1">
                <a:solidFill>
                  <a:srgbClr val="D60093"/>
                </a:solidFill>
                <a:latin typeface=".VnTime" pitchFamily="34" charset="0"/>
              </a:rPr>
              <a:t>chØ</a:t>
            </a:r>
            <a:r>
              <a:rPr lang="en-US" sz="2000" b="1" dirty="0">
                <a:solidFill>
                  <a:srgbClr val="D60093"/>
                </a:solidFill>
                <a:latin typeface=".VnTime" pitchFamily="34" charset="0"/>
              </a:rPr>
              <a:t> </a:t>
            </a:r>
            <a:r>
              <a:rPr lang="en-US" sz="2000" b="1" dirty="0" err="1">
                <a:solidFill>
                  <a:srgbClr val="D60093"/>
                </a:solidFill>
                <a:latin typeface=".VnTime" pitchFamily="34" charset="0"/>
              </a:rPr>
              <a:t>c¸ch</a:t>
            </a:r>
            <a:r>
              <a:rPr lang="en-US" sz="2000" b="1" dirty="0">
                <a:solidFill>
                  <a:srgbClr val="D60093"/>
                </a:solidFill>
                <a:latin typeface=".VnTime" pitchFamily="34" charset="0"/>
              </a:rPr>
              <a:t> </a:t>
            </a:r>
            <a:r>
              <a:rPr lang="en-US" sz="2000" b="1" dirty="0" err="1">
                <a:solidFill>
                  <a:srgbClr val="D60093"/>
                </a:solidFill>
                <a:latin typeface=".VnTime" pitchFamily="34" charset="0"/>
              </a:rPr>
              <a:t>bÕn</a:t>
            </a:r>
            <a:r>
              <a:rPr lang="en-US" sz="2000" b="1" dirty="0">
                <a:solidFill>
                  <a:srgbClr val="D60093"/>
                </a:solidFill>
                <a:latin typeface=".VnTime" pitchFamily="34" charset="0"/>
              </a:rPr>
              <a:t> 50m </a:t>
            </a:r>
            <a:r>
              <a:rPr lang="en-US" sz="2000" b="1" dirty="0" err="1">
                <a:solidFill>
                  <a:srgbClr val="D60093"/>
                </a:solidFill>
                <a:latin typeface=".VnTime" pitchFamily="34" charset="0"/>
              </a:rPr>
              <a:t>th</a:t>
            </a:r>
            <a:r>
              <a:rPr lang="en-US" sz="2000" b="1" dirty="0">
                <a:solidFill>
                  <a:srgbClr val="D60093"/>
                </a:solidFill>
                <a:latin typeface=".VnTime" pitchFamily="34" charset="0"/>
              </a:rPr>
              <a:t>× </a:t>
            </a:r>
            <a:r>
              <a:rPr lang="en-US" sz="2000" b="1" dirty="0" err="1">
                <a:solidFill>
                  <a:srgbClr val="D60093"/>
                </a:solidFill>
                <a:latin typeface=".VnTime" pitchFamily="34" charset="0"/>
              </a:rPr>
              <a:t>gãc</a:t>
            </a:r>
            <a:r>
              <a:rPr lang="en-US" sz="2000" b="1" dirty="0">
                <a:solidFill>
                  <a:srgbClr val="D60093"/>
                </a:solidFill>
                <a:latin typeface=".VnTime" pitchFamily="34" charset="0"/>
              </a:rPr>
              <a:t> ng¾m </a:t>
            </a:r>
            <a:r>
              <a:rPr lang="en-US" sz="2000" b="1" dirty="0" err="1">
                <a:solidFill>
                  <a:srgbClr val="D60093"/>
                </a:solidFill>
                <a:latin typeface=".VnTime" pitchFamily="34" charset="0"/>
              </a:rPr>
              <a:t>tíi</a:t>
            </a:r>
            <a:r>
              <a:rPr lang="en-US" sz="2000" b="1" dirty="0">
                <a:solidFill>
                  <a:srgbClr val="D60093"/>
                </a:solidFill>
                <a:latin typeface=".VnTime" pitchFamily="34" charset="0"/>
              </a:rPr>
              <a:t> ®</a:t>
            </a:r>
            <a:r>
              <a:rPr lang="en-US" sz="2000" b="1" dirty="0" err="1">
                <a:solidFill>
                  <a:srgbClr val="D60093"/>
                </a:solidFill>
                <a:latin typeface=".VnTime" pitchFamily="34" charset="0"/>
              </a:rPr>
              <a:t>Ønh</a:t>
            </a:r>
            <a:r>
              <a:rPr lang="en-US" sz="2000" b="1" dirty="0">
                <a:solidFill>
                  <a:srgbClr val="D60093"/>
                </a:solidFill>
                <a:latin typeface=".VnTime" pitchFamily="34" charset="0"/>
              </a:rPr>
              <a:t> </a:t>
            </a:r>
            <a:r>
              <a:rPr lang="en-US" sz="2000" b="1" dirty="0" err="1">
                <a:solidFill>
                  <a:srgbClr val="D60093"/>
                </a:solidFill>
                <a:latin typeface=".VnTime" pitchFamily="34" charset="0"/>
              </a:rPr>
              <a:t>cét</a:t>
            </a:r>
            <a:r>
              <a:rPr lang="en-US" sz="2000" b="1" dirty="0">
                <a:solidFill>
                  <a:srgbClr val="D60093"/>
                </a:solidFill>
                <a:latin typeface=".VnTime" pitchFamily="34" charset="0"/>
              </a:rPr>
              <a:t> ®</a:t>
            </a:r>
            <a:r>
              <a:rPr lang="en-US" sz="2000" b="1" dirty="0" err="1">
                <a:solidFill>
                  <a:srgbClr val="D60093"/>
                </a:solidFill>
                <a:latin typeface=".VnTime" pitchFamily="34" charset="0"/>
              </a:rPr>
              <a:t>iÖn</a:t>
            </a:r>
            <a:r>
              <a:rPr lang="en-US" sz="2000" b="1" dirty="0">
                <a:solidFill>
                  <a:srgbClr val="D60093"/>
                </a:solidFill>
                <a:latin typeface=".VnTime" pitchFamily="34" charset="0"/>
              </a:rPr>
              <a:t> so </a:t>
            </a:r>
            <a:r>
              <a:rPr lang="en-US" sz="2000" b="1" dirty="0" err="1">
                <a:solidFill>
                  <a:srgbClr val="D60093"/>
                </a:solidFill>
                <a:latin typeface=".VnTime" pitchFamily="34" charset="0"/>
              </a:rPr>
              <a:t>víi</a:t>
            </a:r>
            <a:r>
              <a:rPr lang="en-US" sz="2000" b="1" dirty="0">
                <a:solidFill>
                  <a:srgbClr val="D60093"/>
                </a:solidFill>
                <a:latin typeface=".VnTime" pitchFamily="34" charset="0"/>
              </a:rPr>
              <a:t> </a:t>
            </a:r>
            <a:r>
              <a:rPr lang="en-US" sz="2000" b="1" dirty="0" err="1">
                <a:solidFill>
                  <a:srgbClr val="D60093"/>
                </a:solidFill>
                <a:latin typeface=".VnTime" pitchFamily="34" charset="0"/>
              </a:rPr>
              <a:t>mÆt</a:t>
            </a:r>
            <a:r>
              <a:rPr lang="en-US" sz="2000" b="1" dirty="0">
                <a:solidFill>
                  <a:srgbClr val="D60093"/>
                </a:solidFill>
                <a:latin typeface=".VnTime" pitchFamily="34" charset="0"/>
              </a:rPr>
              <a:t> </a:t>
            </a:r>
            <a:r>
              <a:rPr lang="en-US" sz="2000" b="1" dirty="0" err="1">
                <a:solidFill>
                  <a:srgbClr val="D60093"/>
                </a:solidFill>
                <a:latin typeface=".VnTime" pitchFamily="34" charset="0"/>
              </a:rPr>
              <a:t>biÓn</a:t>
            </a:r>
            <a:r>
              <a:rPr lang="en-US" sz="2000" b="1" dirty="0">
                <a:solidFill>
                  <a:srgbClr val="D60093"/>
                </a:solidFill>
                <a:latin typeface=".VnTime" pitchFamily="34" charset="0"/>
              </a:rPr>
              <a:t> lµ </a:t>
            </a:r>
            <a:r>
              <a:rPr lang="en-US" sz="2000" b="1" dirty="0" err="1">
                <a:solidFill>
                  <a:srgbClr val="D60093"/>
                </a:solidFill>
                <a:latin typeface=".VnTime" pitchFamily="34" charset="0"/>
              </a:rPr>
              <a:t>bao</a:t>
            </a:r>
            <a:r>
              <a:rPr lang="en-US" sz="2000" b="1" dirty="0">
                <a:solidFill>
                  <a:srgbClr val="D60093"/>
                </a:solidFill>
                <a:latin typeface=".VnTime" pitchFamily="34" charset="0"/>
              </a:rPr>
              <a:t> </a:t>
            </a:r>
            <a:r>
              <a:rPr lang="en-US" sz="2000" b="1" dirty="0" err="1">
                <a:solidFill>
                  <a:srgbClr val="D60093"/>
                </a:solidFill>
                <a:latin typeface=".VnTime" pitchFamily="34" charset="0"/>
              </a:rPr>
              <a:t>nhiªu</a:t>
            </a:r>
            <a:r>
              <a:rPr lang="en-US" sz="2000" b="1" dirty="0">
                <a:solidFill>
                  <a:srgbClr val="D60093"/>
                </a:solidFill>
                <a:latin typeface=".VnTime" pitchFamily="34" charset="0"/>
              </a:rPr>
              <a:t>?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3810000" y="38100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120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1295400" y="22860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?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2514600" y="339725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50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1295400" y="2514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solidFill>
                <a:srgbClr val="FF3300"/>
              </a:solidFill>
            </a:endParaRP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4267200" y="990600"/>
            <a:ext cx="411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 err="1">
                <a:solidFill>
                  <a:srgbClr val="D60093"/>
                </a:solidFill>
                <a:latin typeface=".VnTime" pitchFamily="34" charset="0"/>
              </a:rPr>
              <a:t>Cét</a:t>
            </a:r>
            <a:r>
              <a:rPr lang="en-US" b="1" i="1" dirty="0">
                <a:solidFill>
                  <a:srgbClr val="D60093"/>
                </a:solidFill>
                <a:latin typeface=".VnTime" pitchFamily="34" charset="0"/>
              </a:rPr>
              <a:t> ®</a:t>
            </a:r>
            <a:r>
              <a:rPr lang="en-US" b="1" i="1" dirty="0" err="1">
                <a:solidFill>
                  <a:srgbClr val="D60093"/>
                </a:solidFill>
                <a:latin typeface=".VnTime" pitchFamily="34" charset="0"/>
              </a:rPr>
              <a:t>iÖn</a:t>
            </a:r>
            <a:r>
              <a:rPr lang="en-US" b="1" i="1" dirty="0">
                <a:solidFill>
                  <a:srgbClr val="D60093"/>
                </a:solidFill>
                <a:latin typeface=".VnTime" pitchFamily="34" charset="0"/>
              </a:rPr>
              <a:t> </a:t>
            </a:r>
            <a:r>
              <a:rPr lang="en-US" b="1" i="1" dirty="0" err="1">
                <a:solidFill>
                  <a:srgbClr val="D60093"/>
                </a:solidFill>
                <a:latin typeface=".VnTime" pitchFamily="34" charset="0"/>
              </a:rPr>
              <a:t>cao</a:t>
            </a:r>
            <a:r>
              <a:rPr lang="en-US" b="1" i="1" dirty="0">
                <a:solidFill>
                  <a:srgbClr val="D60093"/>
                </a:solidFill>
                <a:latin typeface=".VnTime" pitchFamily="34" charset="0"/>
              </a:rPr>
              <a:t> </a:t>
            </a:r>
            <a:r>
              <a:rPr lang="en-US" b="1" i="1" dirty="0" err="1">
                <a:solidFill>
                  <a:srgbClr val="D60093"/>
                </a:solidFill>
                <a:latin typeface=".VnTime" pitchFamily="34" charset="0"/>
              </a:rPr>
              <a:t>xÊp</a:t>
            </a:r>
            <a:r>
              <a:rPr lang="en-US" b="1" i="1" dirty="0">
                <a:solidFill>
                  <a:srgbClr val="D60093"/>
                </a:solidFill>
                <a:latin typeface=".VnTime" pitchFamily="34" charset="0"/>
              </a:rPr>
              <a:t> </a:t>
            </a:r>
            <a:r>
              <a:rPr lang="en-US" b="1" i="1" dirty="0" err="1">
                <a:solidFill>
                  <a:srgbClr val="D60093"/>
                </a:solidFill>
                <a:latin typeface=".VnTime" pitchFamily="34" charset="0"/>
              </a:rPr>
              <a:t>xØ</a:t>
            </a:r>
            <a:r>
              <a:rPr lang="en-US" b="1" i="1" dirty="0">
                <a:solidFill>
                  <a:srgbClr val="D60093"/>
                </a:solidFill>
                <a:latin typeface=".VnTime" pitchFamily="34" charset="0"/>
              </a:rPr>
              <a:t> 43,7m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4419600" y="6324600"/>
            <a:ext cx="396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 err="1">
                <a:solidFill>
                  <a:srgbClr val="0000CC"/>
                </a:solidFill>
                <a:latin typeface=".VnTime" pitchFamily="34" charset="0"/>
              </a:rPr>
              <a:t>Gãc</a:t>
            </a:r>
            <a:r>
              <a:rPr lang="en-US" b="1" i="1" dirty="0">
                <a:solidFill>
                  <a:srgbClr val="0000CC"/>
                </a:solidFill>
                <a:latin typeface=".VnTime" pitchFamily="34" charset="0"/>
              </a:rPr>
              <a:t> ng¾m </a:t>
            </a:r>
            <a:r>
              <a:rPr lang="en-US" b="1" i="1" dirty="0" err="1">
                <a:solidFill>
                  <a:srgbClr val="0000CC"/>
                </a:solidFill>
                <a:latin typeface=".VnTime" pitchFamily="34" charset="0"/>
              </a:rPr>
              <a:t>xÊp</a:t>
            </a:r>
            <a:r>
              <a:rPr lang="en-US" b="1" i="1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b="1" i="1" dirty="0" err="1">
                <a:solidFill>
                  <a:srgbClr val="0000CC"/>
                </a:solidFill>
                <a:latin typeface=".VnTime" pitchFamily="34" charset="0"/>
              </a:rPr>
              <a:t>xØ</a:t>
            </a:r>
            <a:r>
              <a:rPr lang="en-US" b="1" i="1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b="1" i="1" dirty="0" err="1">
                <a:solidFill>
                  <a:srgbClr val="0000CC"/>
                </a:solidFill>
                <a:latin typeface=".VnTime" pitchFamily="34" charset="0"/>
              </a:rPr>
              <a:t>b»ng</a:t>
            </a:r>
            <a:r>
              <a:rPr lang="en-US" b="1" i="1" dirty="0">
                <a:solidFill>
                  <a:srgbClr val="0000CC"/>
                </a:solidFill>
                <a:latin typeface=".VnTime" pitchFamily="34" charset="0"/>
              </a:rPr>
              <a:t> 41</a:t>
            </a:r>
            <a:r>
              <a:rPr lang="en-US" b="1" i="1" baseline="30000" dirty="0">
                <a:solidFill>
                  <a:srgbClr val="0000CC"/>
                </a:solidFill>
                <a:latin typeface=".VnTime" pitchFamily="34" charset="0"/>
              </a:rPr>
              <a:t>0</a:t>
            </a:r>
            <a:r>
              <a:rPr lang="en-US" b="1" i="1" dirty="0">
                <a:solidFill>
                  <a:srgbClr val="0000CC"/>
                </a:solidFill>
                <a:latin typeface=".VnTime" pitchFamily="34" charset="0"/>
              </a:rPr>
              <a:t>9’</a:t>
            </a:r>
          </a:p>
        </p:txBody>
      </p:sp>
    </p:spTree>
    <p:extLst>
      <p:ext uri="{BB962C8B-B14F-4D97-AF65-F5344CB8AC3E}">
        <p14:creationId xmlns:p14="http://schemas.microsoft.com/office/powerpoint/2010/main" val="21188303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3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3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4" dur="3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7" dur="3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rAng="0" ptsTypes="">
                                      <p:cBhvr>
                                        <p:cTn id="51" dur="3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3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3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1" dur="3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17415" grpId="0"/>
      <p:bldP spid="17416" grpId="0" animBg="1"/>
      <p:bldP spid="17417" grpId="0" animBg="1"/>
      <p:bldP spid="17417" grpId="1" animBg="1"/>
      <p:bldP spid="17412" grpId="0" animBg="1"/>
      <p:bldP spid="17412" grpId="1" animBg="1"/>
      <p:bldP spid="17414" grpId="0" animBg="1"/>
      <p:bldP spid="17418" grpId="0" animBg="1"/>
      <p:bldP spid="17418" grpId="1" animBg="1"/>
      <p:bldP spid="17419" grpId="0"/>
      <p:bldP spid="17419" grpId="1"/>
      <p:bldP spid="17420" grpId="0" animBg="1"/>
      <p:bldP spid="17420" grpId="1" animBg="1"/>
      <p:bldP spid="17421" grpId="0" animBg="1"/>
      <p:bldP spid="17421" grpId="1" animBg="1"/>
      <p:bldP spid="17423" grpId="0"/>
      <p:bldP spid="17425" grpId="0"/>
      <p:bldP spid="17425" grpId="1"/>
      <p:bldP spid="17426" grpId="0"/>
      <p:bldP spid="17426" grpId="1"/>
      <p:bldP spid="17427" grpId="0"/>
      <p:bldP spid="17428" grpId="0"/>
      <p:bldP spid="17429" grpId="0"/>
      <p:bldP spid="174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2" name="Text Box 8"/>
          <p:cNvSpPr txBox="1">
            <a:spLocks noChangeArrowheads="1"/>
          </p:cNvSpPr>
          <p:nvPr/>
        </p:nvSpPr>
        <p:spPr bwMode="auto">
          <a:xfrm>
            <a:off x="3657600" y="18288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Tiết</a:t>
            </a:r>
            <a:r>
              <a:rPr lang="en-US" sz="4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17</a:t>
            </a:r>
            <a:endParaRPr lang="en-US" sz="4000" dirty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9993" name="WordArt 9"/>
          <p:cNvSpPr>
            <a:spLocks noChangeArrowheads="1" noChangeShapeType="1" noTextEdit="1"/>
          </p:cNvSpPr>
          <p:nvPr/>
        </p:nvSpPr>
        <p:spPr bwMode="auto">
          <a:xfrm>
            <a:off x="1295400" y="2743200"/>
            <a:ext cx="6324600" cy="1276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565"/>
              </a:avLst>
            </a:prstTxWarp>
          </a:bodyPr>
          <a:lstStyle/>
          <a:p>
            <a:pPr algn="ctr"/>
            <a:r>
              <a:rPr lang="en-US" sz="44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ÔN TẬP CHƯƠNG I(TT)</a:t>
            </a:r>
            <a:endParaRPr lang="en-US" sz="44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455915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69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2" grpId="0"/>
      <p:bldP spid="16999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29" name="WordArt 17"/>
          <p:cNvSpPr>
            <a:spLocks noChangeArrowheads="1" noChangeShapeType="1" noTextEdit="1"/>
          </p:cNvSpPr>
          <p:nvPr/>
        </p:nvSpPr>
        <p:spPr bwMode="auto">
          <a:xfrm>
            <a:off x="1600200" y="0"/>
            <a:ext cx="7391400" cy="3619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rgbClr val="8055AB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ÔN TẬP CHƯƠNG 1(</a:t>
            </a:r>
            <a:r>
              <a:rPr lang="en-US" sz="3600" kern="10" dirty="0" err="1" smtClean="0">
                <a:ln w="12700">
                  <a:solidFill>
                    <a:srgbClr val="8055AB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tt</a:t>
            </a:r>
            <a:r>
              <a:rPr lang="en-US" sz="3600" kern="10" dirty="0" smtClean="0">
                <a:ln w="12700">
                  <a:solidFill>
                    <a:srgbClr val="8055AB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) </a:t>
            </a:r>
            <a:endParaRPr lang="en-US" sz="3600" kern="10" dirty="0">
              <a:ln w="12700">
                <a:solidFill>
                  <a:srgbClr val="8055AB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43770" name="WordArt 58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1371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8055AB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TIẾT </a:t>
            </a:r>
            <a:r>
              <a:rPr lang="en-US" sz="3600" kern="10" dirty="0" smtClean="0">
                <a:ln w="12700">
                  <a:solidFill>
                    <a:srgbClr val="8055AB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18</a:t>
            </a:r>
            <a:endParaRPr lang="en-US" sz="3600" kern="10" dirty="0">
              <a:ln w="12700">
                <a:solidFill>
                  <a:srgbClr val="8055AB"/>
                </a:solidFill>
                <a:round/>
                <a:headEnd/>
                <a:tailEnd/>
              </a:ln>
              <a:solidFill>
                <a:srgbClr val="3333CC">
                  <a:alpha val="50000"/>
                </a:srgbClr>
              </a:solidFill>
              <a:latin typeface="Times New Roman"/>
              <a:cs typeface="Times New Roman"/>
            </a:endParaRPr>
          </a:p>
        </p:txBody>
      </p:sp>
      <p:sp>
        <p:nvSpPr>
          <p:cNvPr id="34" name="Text Box 87"/>
          <p:cNvSpPr txBox="1">
            <a:spLocks noChangeArrowheads="1"/>
          </p:cNvSpPr>
          <p:nvPr/>
        </p:nvSpPr>
        <p:spPr bwMode="auto">
          <a:xfrm>
            <a:off x="0" y="609600"/>
            <a:ext cx="19431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I.LÝ THUYẾT:</a:t>
            </a:r>
            <a:endParaRPr lang="en-US" sz="20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485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485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485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485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-26661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680793"/>
              </p:ext>
            </p:extLst>
          </p:nvPr>
        </p:nvGraphicFramePr>
        <p:xfrm>
          <a:off x="1878443" y="1177300"/>
          <a:ext cx="19812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9" name="Bitmap Image" r:id="rId3" imgW="2933333" imgH="1857143" progId="Paint.Picture">
                  <p:embed/>
                </p:oleObj>
              </mc:Choice>
              <mc:Fallback>
                <p:oleObj name="Bitmap Image" r:id="rId3" imgW="2933333" imgH="185714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8443" y="1177300"/>
                        <a:ext cx="1981200" cy="1257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7"/>
          <p:cNvSpPr/>
          <p:nvPr/>
        </p:nvSpPr>
        <p:spPr>
          <a:xfrm>
            <a:off x="139594" y="1268667"/>
            <a:ext cx="1029897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c</a:t>
            </a:r>
            <a:r>
              <a:rPr lang="en-US" baseline="30000" dirty="0"/>
              <a:t>2</a:t>
            </a:r>
            <a:r>
              <a:rPr lang="en-US" dirty="0"/>
              <a:t> = </a:t>
            </a:r>
            <a:r>
              <a:rPr lang="en-US" dirty="0" err="1"/>
              <a:t>a.c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 </a:t>
            </a:r>
            <a:r>
              <a:rPr lang="en-US" dirty="0"/>
              <a:t>b</a:t>
            </a:r>
            <a:r>
              <a:rPr lang="en-US" baseline="30000" dirty="0"/>
              <a:t>2</a:t>
            </a:r>
            <a:r>
              <a:rPr lang="en-US" dirty="0"/>
              <a:t> = </a:t>
            </a:r>
            <a:r>
              <a:rPr lang="en-US" dirty="0" err="1"/>
              <a:t>a.b</a:t>
            </a:r>
            <a:r>
              <a:rPr lang="en-US" dirty="0"/>
              <a:t>’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39595" y="1981243"/>
            <a:ext cx="1029897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h</a:t>
            </a:r>
            <a:r>
              <a:rPr lang="en-US" baseline="30000" dirty="0"/>
              <a:t>2</a:t>
            </a:r>
            <a:r>
              <a:rPr lang="en-US" dirty="0"/>
              <a:t> = b’. c’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7303" y="2434600"/>
            <a:ext cx="973343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dirty="0" err="1"/>
              <a:t>b.c</a:t>
            </a:r>
            <a:r>
              <a:rPr lang="en-US" dirty="0"/>
              <a:t> = </a:t>
            </a:r>
            <a:r>
              <a:rPr lang="en-US" dirty="0" err="1"/>
              <a:t>a.h</a:t>
            </a:r>
            <a:endParaRPr lang="en-US" dirty="0"/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193402"/>
              </p:ext>
            </p:extLst>
          </p:nvPr>
        </p:nvGraphicFramePr>
        <p:xfrm>
          <a:off x="5086712" y="1404653"/>
          <a:ext cx="1739692" cy="926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0" name="Bitmap Image" r:id="rId5" imgW="2905531" imgH="1552792" progId="Paint.Picture">
                  <p:embed/>
                </p:oleObj>
              </mc:Choice>
              <mc:Fallback>
                <p:oleObj name="Bitmap Image" r:id="rId5" imgW="2905531" imgH="155279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6712" y="1404653"/>
                        <a:ext cx="1739692" cy="9268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" name="Picture 32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882" y="2214249"/>
            <a:ext cx="3048507" cy="1797077"/>
          </a:xfrm>
          <a:prstGeom prst="rect">
            <a:avLst/>
          </a:prstGeom>
        </p:spPr>
      </p:pic>
      <p:pic>
        <p:nvPicPr>
          <p:cNvPr id="36" name="Picture 35"/>
          <p:cNvPicPr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6" y="1629479"/>
            <a:ext cx="1164064" cy="1017894"/>
          </a:xfrm>
          <a:prstGeom prst="rect">
            <a:avLst/>
          </a:prstGeom>
        </p:spPr>
      </p:pic>
      <p:pic>
        <p:nvPicPr>
          <p:cNvPr id="37" name="Picture 36"/>
          <p:cNvPicPr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44" y="2015704"/>
            <a:ext cx="1217156" cy="631669"/>
          </a:xfrm>
          <a:prstGeom prst="rect">
            <a:avLst/>
          </a:prstGeom>
        </p:spPr>
      </p:pic>
      <p:pic>
        <p:nvPicPr>
          <p:cNvPr id="38" name="Picture 37"/>
          <p:cNvPicPr>
            <a:picLocks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70" y="2249999"/>
            <a:ext cx="1235730" cy="584807"/>
          </a:xfrm>
          <a:prstGeom prst="rect">
            <a:avLst/>
          </a:prstGeom>
        </p:spPr>
      </p:pic>
      <p:pic>
        <p:nvPicPr>
          <p:cNvPr id="39" name="Picture 38"/>
          <p:cNvPicPr>
            <a:picLocks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9" y="2278555"/>
            <a:ext cx="1204341" cy="990304"/>
          </a:xfrm>
          <a:prstGeom prst="rect">
            <a:avLst/>
          </a:prstGeom>
        </p:spPr>
      </p:pic>
      <p:pic>
        <p:nvPicPr>
          <p:cNvPr id="40" name="Picture 39"/>
          <p:cNvPicPr>
            <a:picLocks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569" y="2165909"/>
            <a:ext cx="2956973" cy="1839487"/>
          </a:xfrm>
          <a:prstGeom prst="rect">
            <a:avLst/>
          </a:prstGeom>
        </p:spPr>
      </p:pic>
      <p:pic>
        <p:nvPicPr>
          <p:cNvPr id="41" name="Picture 40"/>
          <p:cNvPicPr>
            <a:picLocks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443" y="1459032"/>
            <a:ext cx="922032" cy="1225858"/>
          </a:xfrm>
          <a:prstGeom prst="rect">
            <a:avLst/>
          </a:prstGeom>
        </p:spPr>
      </p:pic>
      <p:pic>
        <p:nvPicPr>
          <p:cNvPr id="42" name="Picture 41"/>
          <p:cNvPicPr>
            <a:picLocks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411" y="2260804"/>
            <a:ext cx="1025659" cy="1086257"/>
          </a:xfrm>
          <a:prstGeom prst="rect">
            <a:avLst/>
          </a:prstGeom>
        </p:spPr>
      </p:pic>
      <p:pic>
        <p:nvPicPr>
          <p:cNvPr id="43" name="Picture 42"/>
          <p:cNvPicPr>
            <a:picLocks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569" y="3416340"/>
            <a:ext cx="2599790" cy="2469978"/>
          </a:xfrm>
          <a:prstGeom prst="rect">
            <a:avLst/>
          </a:prstGeom>
        </p:spPr>
      </p:pic>
      <p:pic>
        <p:nvPicPr>
          <p:cNvPr id="44" name="Picture 43"/>
          <p:cNvPicPr>
            <a:picLocks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228" y="4732971"/>
            <a:ext cx="1620462" cy="1024758"/>
          </a:xfrm>
          <a:prstGeom prst="rect">
            <a:avLst/>
          </a:prstGeom>
        </p:spPr>
      </p:pic>
      <p:pic>
        <p:nvPicPr>
          <p:cNvPr id="45" name="Picture 44"/>
          <p:cNvPicPr>
            <a:picLocks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021" y="5399169"/>
            <a:ext cx="1441220" cy="925228"/>
          </a:xfrm>
          <a:prstGeom prst="rect">
            <a:avLst/>
          </a:prstGeom>
        </p:spPr>
      </p:pic>
      <p:pic>
        <p:nvPicPr>
          <p:cNvPr id="46" name="Picture 45"/>
          <p:cNvPicPr>
            <a:picLocks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824" y="3269958"/>
            <a:ext cx="3185183" cy="2723188"/>
          </a:xfrm>
          <a:prstGeom prst="rect">
            <a:avLst/>
          </a:prstGeom>
        </p:spPr>
      </p:pic>
      <p:pic>
        <p:nvPicPr>
          <p:cNvPr id="47" name="Picture 46"/>
          <p:cNvPicPr>
            <a:picLocks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44" y="4593486"/>
            <a:ext cx="1456822" cy="1168353"/>
          </a:xfrm>
          <a:prstGeom prst="rect">
            <a:avLst/>
          </a:prstGeom>
        </p:spPr>
      </p:pic>
      <p:pic>
        <p:nvPicPr>
          <p:cNvPr id="48" name="Picture 47"/>
          <p:cNvPicPr>
            <a:picLocks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792" y="5358535"/>
            <a:ext cx="1417643" cy="1158430"/>
          </a:xfrm>
          <a:prstGeom prst="rect">
            <a:avLst/>
          </a:prstGeom>
        </p:spPr>
      </p:pic>
      <p:grpSp>
        <p:nvGrpSpPr>
          <p:cNvPr id="52" name="Group 51"/>
          <p:cNvGrpSpPr/>
          <p:nvPr/>
        </p:nvGrpSpPr>
        <p:grpSpPr>
          <a:xfrm>
            <a:off x="7685475" y="2758198"/>
            <a:ext cx="1204911" cy="1638746"/>
            <a:chOff x="7689815" y="1859205"/>
            <a:chExt cx="841655" cy="975624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grpSpPr>
        <p:graphicFrame>
          <p:nvGraphicFramePr>
            <p:cNvPr id="54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14418060"/>
                </p:ext>
              </p:extLst>
            </p:nvPr>
          </p:nvGraphicFramePr>
          <p:xfrm>
            <a:off x="7689815" y="1859205"/>
            <a:ext cx="735203" cy="4123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1" name="Equation" r:id="rId21" imgW="799920" imgH="457200" progId="Equation.DSMT4">
                    <p:embed/>
                  </p:oleObj>
                </mc:Choice>
                <mc:Fallback>
                  <p:oleObj name="Equation" r:id="rId21" imgW="799920" imgH="457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9815" y="1859205"/>
                          <a:ext cx="735203" cy="412369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" name="Object 5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21945786"/>
                </p:ext>
              </p:extLst>
            </p:nvPr>
          </p:nvGraphicFramePr>
          <p:xfrm>
            <a:off x="7690060" y="2242764"/>
            <a:ext cx="800100" cy="200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2" name="Equation" r:id="rId23" imgW="799753" imgH="203112" progId="Equation.DSMT4">
                    <p:embed/>
                  </p:oleObj>
                </mc:Choice>
                <mc:Fallback>
                  <p:oleObj name="Equation" r:id="rId23" imgW="799753" imgH="20311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90060" y="2242764"/>
                          <a:ext cx="800100" cy="2000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" name="Object 5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93631594"/>
                </p:ext>
              </p:extLst>
            </p:nvPr>
          </p:nvGraphicFramePr>
          <p:xfrm>
            <a:off x="7720113" y="2457796"/>
            <a:ext cx="809625" cy="200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3" name="Equation" r:id="rId25" imgW="812447" imgH="203112" progId="Equation.DSMT4">
                    <p:embed/>
                  </p:oleObj>
                </mc:Choice>
                <mc:Fallback>
                  <p:oleObj name="Equation" r:id="rId25" imgW="812447" imgH="20311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20113" y="2457796"/>
                          <a:ext cx="809625" cy="2000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" name="Object 5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5738452"/>
                </p:ext>
              </p:extLst>
            </p:nvPr>
          </p:nvGraphicFramePr>
          <p:xfrm>
            <a:off x="7740895" y="2634804"/>
            <a:ext cx="790575" cy="200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4" name="Equation" r:id="rId27" imgW="787058" imgH="203112" progId="Equation.DSMT4">
                    <p:embed/>
                  </p:oleObj>
                </mc:Choice>
                <mc:Fallback>
                  <p:oleObj name="Equation" r:id="rId27" imgW="787058" imgH="20311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40895" y="2634804"/>
                          <a:ext cx="790575" cy="2000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493450"/>
              </p:ext>
            </p:extLst>
          </p:nvPr>
        </p:nvGraphicFramePr>
        <p:xfrm>
          <a:off x="4135580" y="5526364"/>
          <a:ext cx="212407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" name="Bitmap Image" r:id="rId29" imgW="2819794" imgH="1476190" progId="Paint.Picture">
                  <p:embed/>
                </p:oleObj>
              </mc:Choice>
              <mc:Fallback>
                <p:oleObj name="Bitmap Image" r:id="rId29" imgW="2819794" imgH="147619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5580" y="5526364"/>
                        <a:ext cx="2124075" cy="111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9" name="Picture 189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80" y="3708848"/>
            <a:ext cx="1085850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190"/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55" y="5650190"/>
            <a:ext cx="981075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1" name="Group 60"/>
          <p:cNvGrpSpPr/>
          <p:nvPr/>
        </p:nvGrpSpPr>
        <p:grpSpPr>
          <a:xfrm>
            <a:off x="-27710" y="2915027"/>
            <a:ext cx="1399310" cy="793821"/>
            <a:chOff x="239497" y="2178328"/>
            <a:chExt cx="1554661" cy="531320"/>
          </a:xfrm>
        </p:grpSpPr>
        <p:sp>
          <p:nvSpPr>
            <p:cNvPr id="62" name="TextBox 61"/>
            <p:cNvSpPr txBox="1"/>
            <p:nvPr/>
          </p:nvSpPr>
          <p:spPr>
            <a:xfrm>
              <a:off x="239497" y="2178328"/>
              <a:ext cx="1554661" cy="53132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graphicFrame>
          <p:nvGraphicFramePr>
            <p:cNvPr id="63" name="Object 6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29817574"/>
                </p:ext>
              </p:extLst>
            </p:nvPr>
          </p:nvGraphicFramePr>
          <p:xfrm>
            <a:off x="346360" y="2237747"/>
            <a:ext cx="1277440" cy="4525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6" name="Equation" r:id="rId33" imgW="837836" imgH="393529" progId="Equation.DSMT4">
                    <p:embed/>
                  </p:oleObj>
                </mc:Choice>
                <mc:Fallback>
                  <p:oleObj name="Equation" r:id="rId33" imgW="837836" imgH="39352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6360" y="2237747"/>
                          <a:ext cx="1277440" cy="4525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4" name="Rectangle 63"/>
          <p:cNvSpPr/>
          <p:nvPr/>
        </p:nvSpPr>
        <p:spPr>
          <a:xfrm>
            <a:off x="7391400" y="4483628"/>
            <a:ext cx="1905001" cy="954107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/>
              <a:t>AC = </a:t>
            </a:r>
            <a:r>
              <a:rPr lang="en-US" sz="1400" dirty="0" err="1"/>
              <a:t>BC.sinB</a:t>
            </a:r>
            <a:r>
              <a:rPr lang="en-US" sz="1400" dirty="0"/>
              <a:t>= </a:t>
            </a:r>
            <a:r>
              <a:rPr lang="en-US" sz="1400" dirty="0" err="1"/>
              <a:t>BC.cosC</a:t>
            </a:r>
            <a:endParaRPr lang="en-US" sz="1400" dirty="0"/>
          </a:p>
          <a:p>
            <a:r>
              <a:rPr lang="en-US" sz="1400" dirty="0"/>
              <a:t>AB = </a:t>
            </a:r>
            <a:r>
              <a:rPr lang="en-US" sz="1400" dirty="0" err="1"/>
              <a:t>BC.cosB</a:t>
            </a:r>
            <a:r>
              <a:rPr lang="en-US" sz="1400" dirty="0"/>
              <a:t>= </a:t>
            </a:r>
            <a:r>
              <a:rPr lang="en-US" sz="1400" dirty="0" err="1"/>
              <a:t>BC.sinC</a:t>
            </a:r>
            <a:endParaRPr lang="en-US" sz="1400" dirty="0"/>
          </a:p>
          <a:p>
            <a:r>
              <a:rPr lang="en-US" sz="1400" dirty="0"/>
              <a:t>AC = </a:t>
            </a:r>
            <a:r>
              <a:rPr lang="en-US" sz="1400" dirty="0" err="1" smtClean="0"/>
              <a:t>AB.tanB</a:t>
            </a:r>
            <a:r>
              <a:rPr lang="en-US" sz="1400" dirty="0"/>
              <a:t>= </a:t>
            </a:r>
            <a:r>
              <a:rPr lang="en-US" sz="1400" dirty="0" err="1" smtClean="0"/>
              <a:t>AB.cotC</a:t>
            </a:r>
            <a:endParaRPr lang="en-US" sz="1400" dirty="0"/>
          </a:p>
          <a:p>
            <a:r>
              <a:rPr lang="en-US" sz="1400" dirty="0" smtClean="0"/>
              <a:t>AB </a:t>
            </a:r>
            <a:r>
              <a:rPr lang="en-US" sz="1400" dirty="0"/>
              <a:t>= </a:t>
            </a:r>
            <a:r>
              <a:rPr lang="en-US" sz="1400" dirty="0" err="1" smtClean="0"/>
              <a:t>AC.cotB</a:t>
            </a:r>
            <a:r>
              <a:rPr lang="en-US" sz="1400" dirty="0"/>
              <a:t>= </a:t>
            </a:r>
            <a:r>
              <a:rPr lang="en-US" sz="1400" dirty="0" err="1" smtClean="0"/>
              <a:t>AC.tanC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3168334" y="3351140"/>
            <a:ext cx="3167985" cy="646331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HỆ THỨC LƯỢNG TRONG TAM GIÁC VUÔNG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750" name="Rectangle 20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3751" name="Object 2437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5671462"/>
              </p:ext>
            </p:extLst>
          </p:nvPr>
        </p:nvGraphicFramePr>
        <p:xfrm>
          <a:off x="7391400" y="347936"/>
          <a:ext cx="1734811" cy="2325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" name="Equation" r:id="rId35" imgW="1282700" imgH="1727200" progId="Equation.DSMT4">
                  <p:embed/>
                </p:oleObj>
              </mc:Choice>
              <mc:Fallback>
                <p:oleObj name="Equation" r:id="rId35" imgW="1282700" imgH="1727200" progId="Equation.DSMT4">
                  <p:embed/>
                  <p:pic>
                    <p:nvPicPr>
                      <p:cNvPr id="0" name="Object 2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347936"/>
                        <a:ext cx="1734811" cy="23259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3752" name="Rectangle 210"/>
          <p:cNvSpPr>
            <a:spLocks noChangeArrowheads="1"/>
          </p:cNvSpPr>
          <p:nvPr/>
        </p:nvSpPr>
        <p:spPr bwMode="auto">
          <a:xfrm>
            <a:off x="0" y="1724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771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43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28" grpId="0" animBg="1"/>
      <p:bldP spid="29" grpId="0" animBg="1"/>
      <p:bldP spid="31" grpId="0" animBg="1"/>
      <p:bldP spid="64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87"/>
          <p:cNvSpPr txBox="1">
            <a:spLocks noChangeArrowheads="1"/>
          </p:cNvSpPr>
          <p:nvPr/>
        </p:nvSpPr>
        <p:spPr bwMode="auto">
          <a:xfrm>
            <a:off x="0" y="609600"/>
            <a:ext cx="38862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I.LÝ THUYẾT: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SGK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WordArt 17"/>
          <p:cNvSpPr>
            <a:spLocks noChangeArrowheads="1" noChangeShapeType="1" noTextEdit="1"/>
          </p:cNvSpPr>
          <p:nvPr/>
        </p:nvSpPr>
        <p:spPr bwMode="auto">
          <a:xfrm>
            <a:off x="1600200" y="0"/>
            <a:ext cx="7391400" cy="3619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rgbClr val="8055AB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ÔN TẬP CHƯƠNG 1(</a:t>
            </a:r>
            <a:r>
              <a:rPr lang="en-US" sz="3600" kern="10" dirty="0" err="1" smtClean="0">
                <a:ln w="12700">
                  <a:solidFill>
                    <a:srgbClr val="8055AB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tt</a:t>
            </a:r>
            <a:r>
              <a:rPr lang="en-US" sz="3600" kern="10" dirty="0" smtClean="0">
                <a:ln w="12700">
                  <a:solidFill>
                    <a:srgbClr val="8055AB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) </a:t>
            </a:r>
            <a:endParaRPr lang="en-US" sz="3600" kern="10" dirty="0">
              <a:ln w="12700">
                <a:solidFill>
                  <a:srgbClr val="8055AB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9" name="WordArt 58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1371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8055AB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TIẾT </a:t>
            </a:r>
            <a:r>
              <a:rPr lang="en-US" sz="3600" kern="10" dirty="0" smtClean="0">
                <a:ln w="12700">
                  <a:solidFill>
                    <a:srgbClr val="8055AB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18</a:t>
            </a:r>
            <a:endParaRPr lang="en-US" sz="3600" kern="10" dirty="0">
              <a:ln w="12700">
                <a:solidFill>
                  <a:srgbClr val="8055AB"/>
                </a:solidFill>
                <a:round/>
                <a:headEnd/>
                <a:tailEnd/>
              </a:ln>
              <a:solidFill>
                <a:srgbClr val="3333CC">
                  <a:alpha val="50000"/>
                </a:srgbClr>
              </a:solidFill>
              <a:latin typeface="Times New Roman"/>
              <a:cs typeface="Times New Roman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16200000" flipH="1">
            <a:off x="1790700" y="3543300"/>
            <a:ext cx="6096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14744" y="1219200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>
                <a:latin typeface="VNI-Times" pitchFamily="2" charset="0"/>
              </a:rPr>
              <a:t> </a:t>
            </a:r>
            <a:r>
              <a:rPr lang="en-US" sz="2400" dirty="0">
                <a:latin typeface="VNI-Times" pitchFamily="2" charset="0"/>
              </a:rPr>
              <a:t>Cho tam </a:t>
            </a:r>
            <a:r>
              <a:rPr lang="en-US" sz="2400" dirty="0" err="1">
                <a:latin typeface="VNI-Times" pitchFamily="2" charset="0"/>
              </a:rPr>
              <a:t>giaùc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vuoâng</a:t>
            </a:r>
            <a:r>
              <a:rPr lang="en-US" sz="2400" dirty="0">
                <a:latin typeface="VNI-Times" pitchFamily="2" charset="0"/>
              </a:rPr>
              <a:t> ABC, </a:t>
            </a:r>
            <a:r>
              <a:rPr lang="en-US" sz="2400" dirty="0" err="1">
                <a:latin typeface="VNI-Times" pitchFamily="2" charset="0"/>
              </a:rPr>
              <a:t>tröôøng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hôïp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naøo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sau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ñaây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 smtClean="0">
                <a:latin typeface="VNI-Times" pitchFamily="2" charset="0"/>
              </a:rPr>
              <a:t>c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theå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giaûi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ñöôïc</a:t>
            </a:r>
            <a:r>
              <a:rPr lang="en-US" sz="2400" dirty="0">
                <a:latin typeface="VNI-Times" pitchFamily="2" charset="0"/>
              </a:rPr>
              <a:t> tam </a:t>
            </a:r>
            <a:r>
              <a:rPr lang="en-US" sz="2400" dirty="0" err="1">
                <a:latin typeface="VNI-Times" pitchFamily="2" charset="0"/>
              </a:rPr>
              <a:t>giaùc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vuoâng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naøy</a:t>
            </a:r>
            <a:r>
              <a:rPr lang="en-US" sz="2400" dirty="0">
                <a:latin typeface="VNI-Times" pitchFamily="2" charset="0"/>
              </a:rPr>
              <a:t>?</a:t>
            </a:r>
          </a:p>
          <a:p>
            <a:r>
              <a:rPr lang="en-US" sz="2400" dirty="0">
                <a:latin typeface="VNI-Times" pitchFamily="2" charset="0"/>
              </a:rPr>
              <a:t>A. </a:t>
            </a:r>
            <a:r>
              <a:rPr lang="en-US" sz="2400" dirty="0" err="1">
                <a:latin typeface="VNI-Times" pitchFamily="2" charset="0"/>
              </a:rPr>
              <a:t>Bieát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moät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goùc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nhoïn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vaø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moät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caïnh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goùc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vuoâng</a:t>
            </a:r>
            <a:r>
              <a:rPr lang="en-US" sz="2400" dirty="0">
                <a:latin typeface="VNI-Times" pitchFamily="2" charset="0"/>
              </a:rPr>
              <a:t>.</a:t>
            </a:r>
          </a:p>
          <a:p>
            <a:r>
              <a:rPr lang="en-US" sz="2400" dirty="0">
                <a:latin typeface="VNI-Times" pitchFamily="2" charset="0"/>
              </a:rPr>
              <a:t>B. </a:t>
            </a:r>
            <a:r>
              <a:rPr lang="en-US" sz="2400" dirty="0" err="1">
                <a:latin typeface="VNI-Times" pitchFamily="2" charset="0"/>
              </a:rPr>
              <a:t>Bieát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hai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goùc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nhoïn</a:t>
            </a:r>
            <a:endParaRPr lang="en-US" sz="2400" dirty="0">
              <a:latin typeface="VNI-Times" pitchFamily="2" charset="0"/>
            </a:endParaRPr>
          </a:p>
          <a:p>
            <a:r>
              <a:rPr lang="en-US" sz="2400" dirty="0">
                <a:latin typeface="VNI-Times" pitchFamily="2" charset="0"/>
              </a:rPr>
              <a:t>C. </a:t>
            </a:r>
            <a:r>
              <a:rPr lang="en-US" sz="2400" dirty="0" err="1">
                <a:latin typeface="VNI-Times" pitchFamily="2" charset="0"/>
              </a:rPr>
              <a:t>Bieát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moät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goùc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nhoïn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vaø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caïnh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huyeàn</a:t>
            </a:r>
            <a:r>
              <a:rPr lang="en-US" sz="2400" dirty="0">
                <a:latin typeface="VNI-Times" pitchFamily="2" charset="0"/>
              </a:rPr>
              <a:t>.</a:t>
            </a:r>
          </a:p>
          <a:p>
            <a:r>
              <a:rPr lang="en-US" sz="2400" dirty="0">
                <a:latin typeface="VNI-Times" pitchFamily="2" charset="0"/>
              </a:rPr>
              <a:t>D. </a:t>
            </a:r>
            <a:r>
              <a:rPr lang="en-US" sz="2400" dirty="0" err="1">
                <a:latin typeface="VNI-Times" pitchFamily="2" charset="0"/>
              </a:rPr>
              <a:t>Bieát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caïnh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huyeàn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vaø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moät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caïnh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goùc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vuoâng</a:t>
            </a:r>
            <a:r>
              <a:rPr lang="en-US" sz="2400" dirty="0">
                <a:latin typeface="VNI-Times" pitchFamily="2" charset="0"/>
              </a:rPr>
              <a:t>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58692" y="3331696"/>
            <a:ext cx="3567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58691" y="1676400"/>
            <a:ext cx="713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</a:t>
            </a:r>
            <a:endParaRPr lang="en-US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5458691" y="2404140"/>
            <a:ext cx="5195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6187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87"/>
          <p:cNvSpPr txBox="1">
            <a:spLocks noChangeArrowheads="1"/>
          </p:cNvSpPr>
          <p:nvPr/>
        </p:nvSpPr>
        <p:spPr bwMode="auto">
          <a:xfrm>
            <a:off x="0" y="609600"/>
            <a:ext cx="38862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I.LÝ THUYẾT: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SGK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16200000" flipH="1">
            <a:off x="1790700" y="3543300"/>
            <a:ext cx="6096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87"/>
          <p:cNvSpPr txBox="1">
            <a:spLocks noChangeArrowheads="1"/>
          </p:cNvSpPr>
          <p:nvPr/>
        </p:nvSpPr>
        <p:spPr bwMode="auto">
          <a:xfrm>
            <a:off x="0" y="1025230"/>
            <a:ext cx="38862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II.BÀI TẬP:</a:t>
            </a:r>
            <a:endParaRPr lang="en-US" sz="20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WordArt 17"/>
          <p:cNvSpPr>
            <a:spLocks noChangeArrowheads="1" noChangeShapeType="1" noTextEdit="1"/>
          </p:cNvSpPr>
          <p:nvPr/>
        </p:nvSpPr>
        <p:spPr bwMode="auto">
          <a:xfrm>
            <a:off x="1600200" y="0"/>
            <a:ext cx="7391400" cy="3619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rgbClr val="8055AB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ÔN TẬP CHƯƠNG 1(</a:t>
            </a:r>
            <a:r>
              <a:rPr lang="en-US" sz="3600" kern="10" dirty="0" err="1" smtClean="0">
                <a:ln w="12700">
                  <a:solidFill>
                    <a:srgbClr val="8055AB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tt</a:t>
            </a:r>
            <a:r>
              <a:rPr lang="en-US" sz="3600" kern="10" dirty="0" smtClean="0">
                <a:ln w="12700">
                  <a:solidFill>
                    <a:srgbClr val="8055AB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) </a:t>
            </a:r>
            <a:endParaRPr lang="en-US" sz="3600" kern="10" dirty="0">
              <a:ln w="12700">
                <a:solidFill>
                  <a:srgbClr val="8055AB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" name="WordArt 58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1371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8055AB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TIẾT </a:t>
            </a:r>
            <a:r>
              <a:rPr lang="en-US" sz="3600" kern="10" dirty="0" smtClean="0">
                <a:ln w="12700">
                  <a:solidFill>
                    <a:srgbClr val="8055AB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18</a:t>
            </a:r>
            <a:endParaRPr lang="en-US" sz="3600" kern="10" dirty="0">
              <a:ln w="12700">
                <a:solidFill>
                  <a:srgbClr val="8055AB"/>
                </a:solidFill>
                <a:round/>
                <a:headEnd/>
                <a:tailEnd/>
              </a:ln>
              <a:solidFill>
                <a:srgbClr val="3333CC">
                  <a:alpha val="50000"/>
                </a:srgbClr>
              </a:solidFill>
              <a:latin typeface="Times New Roman"/>
              <a:cs typeface="Times New Roman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56305" y="1364558"/>
            <a:ext cx="27432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 err="1" smtClean="0">
                <a:latin typeface=".VnTime" pitchFamily="34" charset="0"/>
              </a:rPr>
              <a:t>Bµi</a:t>
            </a:r>
            <a:r>
              <a:rPr lang="en-US" sz="2000" b="1" dirty="0" smtClean="0">
                <a:latin typeface=".VnTime" pitchFamily="34" charset="0"/>
              </a:rPr>
              <a:t> </a:t>
            </a:r>
            <a:r>
              <a:rPr lang="en-US" sz="2000" b="1" dirty="0" err="1" smtClean="0">
                <a:latin typeface=".VnTime" pitchFamily="34" charset="0"/>
              </a:rPr>
              <a:t>tËp</a:t>
            </a:r>
            <a:r>
              <a:rPr lang="en-US" sz="2000" b="1" dirty="0" smtClean="0">
                <a:latin typeface=".VnTime" pitchFamily="34" charset="0"/>
              </a:rPr>
              <a:t> 38 (SGK-95)</a:t>
            </a:r>
            <a:endParaRPr lang="en-US" sz="2000" b="1" dirty="0">
              <a:latin typeface=".VnTime" pitchFamily="34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256305" y="1974158"/>
            <a:ext cx="439189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400" b="1" dirty="0" err="1">
                <a:solidFill>
                  <a:srgbClr val="7030A0"/>
                </a:solidFill>
              </a:rPr>
              <a:t>Hai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chiếc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thuyền</a:t>
            </a:r>
            <a:r>
              <a:rPr lang="en-US" sz="2400" b="1" dirty="0">
                <a:solidFill>
                  <a:srgbClr val="7030A0"/>
                </a:solidFill>
              </a:rPr>
              <a:t> A </a:t>
            </a:r>
            <a:r>
              <a:rPr lang="en-US" sz="2400" b="1" dirty="0" err="1">
                <a:solidFill>
                  <a:srgbClr val="7030A0"/>
                </a:solidFill>
              </a:rPr>
              <a:t>và</a:t>
            </a:r>
            <a:r>
              <a:rPr lang="en-US" sz="2400" b="1" dirty="0">
                <a:solidFill>
                  <a:srgbClr val="7030A0"/>
                </a:solidFill>
              </a:rPr>
              <a:t> B ở </a:t>
            </a:r>
            <a:r>
              <a:rPr lang="en-US" sz="2400" b="1" dirty="0" err="1">
                <a:solidFill>
                  <a:srgbClr val="7030A0"/>
                </a:solidFill>
              </a:rPr>
              <a:t>vị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trí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được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minh </a:t>
            </a:r>
            <a:r>
              <a:rPr lang="en-US" sz="2400" b="1" dirty="0" err="1">
                <a:solidFill>
                  <a:srgbClr val="7030A0"/>
                </a:solidFill>
              </a:rPr>
              <a:t>hoạ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như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hình</a:t>
            </a:r>
            <a:r>
              <a:rPr lang="en-US" sz="2400" b="1" dirty="0">
                <a:solidFill>
                  <a:srgbClr val="7030A0"/>
                </a:solidFill>
              </a:rPr>
              <a:t> 48. </a:t>
            </a:r>
            <a:r>
              <a:rPr lang="en-US" sz="2400" b="1" dirty="0" err="1">
                <a:solidFill>
                  <a:srgbClr val="7030A0"/>
                </a:solidFill>
              </a:rPr>
              <a:t>Tính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khoảng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cách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giữa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chúng</a:t>
            </a:r>
            <a:r>
              <a:rPr lang="en-US" sz="2400" b="1" dirty="0">
                <a:solidFill>
                  <a:srgbClr val="7030A0"/>
                </a:solidFill>
              </a:rPr>
              <a:t> (</a:t>
            </a:r>
            <a:r>
              <a:rPr lang="en-US" sz="2400" b="1" dirty="0" err="1">
                <a:solidFill>
                  <a:srgbClr val="7030A0"/>
                </a:solidFill>
              </a:rPr>
              <a:t>làm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tròn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đến</a:t>
            </a:r>
            <a:r>
              <a:rPr lang="en-US" sz="2400" b="1" dirty="0">
                <a:solidFill>
                  <a:srgbClr val="7030A0"/>
                </a:solidFill>
              </a:rPr>
              <a:t> m)</a:t>
            </a:r>
          </a:p>
        </p:txBody>
      </p:sp>
      <p:pic>
        <p:nvPicPr>
          <p:cNvPr id="17" name="Picture 3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00926"/>
            <a:ext cx="3648075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38862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 = BI  -  AI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371600" y="4347865"/>
            <a:ext cx="152400" cy="4527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0500" y="4793673"/>
            <a:ext cx="1790700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latin typeface=".VnTime" pitchFamily="34" charset="0"/>
              </a:rPr>
              <a:t>¸p </a:t>
            </a:r>
            <a:r>
              <a:rPr lang="en-US" sz="2000" dirty="0" err="1">
                <a:latin typeface=".VnTime" pitchFamily="34" charset="0"/>
              </a:rPr>
              <a:t>dông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hÖ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thøc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gi÷a</a:t>
            </a:r>
            <a:r>
              <a:rPr lang="en-US" sz="2000" dirty="0">
                <a:latin typeface=".VnTime" pitchFamily="34" charset="0"/>
              </a:rPr>
              <a:t> c¹nh vµ </a:t>
            </a:r>
            <a:r>
              <a:rPr lang="en-US" sz="2000" dirty="0" err="1">
                <a:latin typeface=".VnTime" pitchFamily="34" charset="0"/>
              </a:rPr>
              <a:t>gãc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trong</a:t>
            </a:r>
            <a:r>
              <a:rPr lang="en-US" sz="2000" dirty="0">
                <a:latin typeface=".VnTime" pitchFamily="34" charset="0"/>
              </a:rPr>
              <a:t> tam </a:t>
            </a:r>
            <a:r>
              <a:rPr lang="en-US" sz="2000" dirty="0" err="1">
                <a:latin typeface=".VnTime" pitchFamily="34" charset="0"/>
              </a:rPr>
              <a:t>gi¸c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 smtClean="0">
                <a:latin typeface=".VnTime" pitchFamily="34" charset="0"/>
              </a:rPr>
              <a:t>vu«ng</a:t>
            </a:r>
            <a:r>
              <a:rPr lang="en-US" sz="2000" dirty="0" smtClean="0">
                <a:latin typeface=".VnTime" pitchFamily="34" charset="0"/>
              </a:rPr>
              <a:t> IBK</a:t>
            </a:r>
            <a:endParaRPr lang="en-US" sz="2000" dirty="0">
              <a:latin typeface=".VnTime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286000" y="4347865"/>
            <a:ext cx="838200" cy="6051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452252" y="4994574"/>
            <a:ext cx="2195948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latin typeface=".VnTime" pitchFamily="34" charset="0"/>
              </a:rPr>
              <a:t>¸p </a:t>
            </a:r>
            <a:r>
              <a:rPr lang="en-US" sz="2000" dirty="0" err="1">
                <a:latin typeface=".VnTime" pitchFamily="34" charset="0"/>
              </a:rPr>
              <a:t>dông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hÖ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thøc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gi÷a</a:t>
            </a:r>
            <a:r>
              <a:rPr lang="en-US" sz="2000" dirty="0">
                <a:latin typeface=".VnTime" pitchFamily="34" charset="0"/>
              </a:rPr>
              <a:t> c¹nh vµ </a:t>
            </a:r>
            <a:r>
              <a:rPr lang="en-US" sz="2000" dirty="0" err="1">
                <a:latin typeface=".VnTime" pitchFamily="34" charset="0"/>
              </a:rPr>
              <a:t>gãc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>
                <a:latin typeface=".VnTime" pitchFamily="34" charset="0"/>
              </a:rPr>
              <a:t>trong</a:t>
            </a:r>
            <a:r>
              <a:rPr lang="en-US" sz="2000" dirty="0">
                <a:latin typeface=".VnTime" pitchFamily="34" charset="0"/>
              </a:rPr>
              <a:t> tam </a:t>
            </a:r>
            <a:r>
              <a:rPr lang="en-US" sz="2000" dirty="0" err="1">
                <a:latin typeface=".VnTime" pitchFamily="34" charset="0"/>
              </a:rPr>
              <a:t>gi¸c</a:t>
            </a:r>
            <a:r>
              <a:rPr lang="en-US" sz="2000" dirty="0">
                <a:latin typeface=".VnTime" pitchFamily="34" charset="0"/>
              </a:rPr>
              <a:t> </a:t>
            </a:r>
            <a:r>
              <a:rPr lang="en-US" sz="2000" dirty="0" err="1" smtClean="0">
                <a:latin typeface=".VnTime" pitchFamily="34" charset="0"/>
              </a:rPr>
              <a:t>vu«ng</a:t>
            </a:r>
            <a:r>
              <a:rPr lang="en-US" sz="2000" dirty="0" smtClean="0">
                <a:latin typeface=".VnTime" pitchFamily="34" charset="0"/>
              </a:rPr>
              <a:t> IAK</a:t>
            </a:r>
            <a:endParaRPr lang="en-US" sz="2000" dirty="0">
              <a:latin typeface=".VnTim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69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  <p:bldP spid="16" grpId="0"/>
      <p:bldP spid="2" grpId="0"/>
      <p:bldP spid="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87"/>
          <p:cNvSpPr txBox="1">
            <a:spLocks noChangeArrowheads="1"/>
          </p:cNvSpPr>
          <p:nvPr/>
        </p:nvSpPr>
        <p:spPr bwMode="auto">
          <a:xfrm>
            <a:off x="0" y="609600"/>
            <a:ext cx="38862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I.LÝ THUYẾT: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SGK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87"/>
          <p:cNvSpPr txBox="1">
            <a:spLocks noChangeArrowheads="1"/>
          </p:cNvSpPr>
          <p:nvPr/>
        </p:nvSpPr>
        <p:spPr bwMode="auto">
          <a:xfrm>
            <a:off x="-20785" y="985498"/>
            <a:ext cx="38862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II.BÀI TẬP:</a:t>
            </a:r>
          </a:p>
        </p:txBody>
      </p:sp>
      <p:sp>
        <p:nvSpPr>
          <p:cNvPr id="9" name="WordArt 17"/>
          <p:cNvSpPr>
            <a:spLocks noChangeArrowheads="1" noChangeShapeType="1" noTextEdit="1"/>
          </p:cNvSpPr>
          <p:nvPr/>
        </p:nvSpPr>
        <p:spPr bwMode="auto">
          <a:xfrm>
            <a:off x="1600200" y="0"/>
            <a:ext cx="7391400" cy="3619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rgbClr val="8055AB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ÔN TẬP CHƯƠNG 1(</a:t>
            </a:r>
            <a:r>
              <a:rPr lang="en-US" sz="3600" kern="10" dirty="0" err="1" smtClean="0">
                <a:ln w="12700">
                  <a:solidFill>
                    <a:srgbClr val="8055AB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tt</a:t>
            </a:r>
            <a:r>
              <a:rPr lang="en-US" sz="3600" kern="10" dirty="0" smtClean="0">
                <a:ln w="12700">
                  <a:solidFill>
                    <a:srgbClr val="8055AB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) </a:t>
            </a:r>
            <a:endParaRPr lang="en-US" sz="3600" kern="10" dirty="0">
              <a:ln w="12700">
                <a:solidFill>
                  <a:srgbClr val="8055AB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" name="WordArt 58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1371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8055AB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TIẾT </a:t>
            </a:r>
            <a:r>
              <a:rPr lang="en-US" sz="3600" kern="10" dirty="0" smtClean="0">
                <a:ln w="12700">
                  <a:solidFill>
                    <a:srgbClr val="8055AB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18</a:t>
            </a:r>
            <a:endParaRPr lang="en-US" sz="3600" kern="10" dirty="0">
              <a:ln w="12700">
                <a:solidFill>
                  <a:srgbClr val="8055AB"/>
                </a:solidFill>
                <a:round/>
                <a:headEnd/>
                <a:tailEnd/>
              </a:ln>
              <a:solidFill>
                <a:srgbClr val="3333CC">
                  <a:alpha val="50000"/>
                </a:srgbClr>
              </a:solidFill>
              <a:latin typeface="Times New Roman"/>
              <a:cs typeface="Times New Roman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>
          <a:xfrm>
            <a:off x="103905" y="1489258"/>
            <a:ext cx="27432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 err="1" smtClean="0">
                <a:latin typeface=".VnArial" pitchFamily="34" charset="0"/>
              </a:rPr>
              <a:t>Bµi</a:t>
            </a:r>
            <a:r>
              <a:rPr lang="en-US" sz="2000" b="1" dirty="0" smtClean="0">
                <a:latin typeface=".VnArial" pitchFamily="34" charset="0"/>
              </a:rPr>
              <a:t> </a:t>
            </a:r>
            <a:r>
              <a:rPr lang="en-US" sz="2000" b="1" dirty="0" err="1" smtClean="0">
                <a:latin typeface=".VnArial" pitchFamily="34" charset="0"/>
              </a:rPr>
              <a:t>tËp</a:t>
            </a:r>
            <a:r>
              <a:rPr lang="en-US" sz="2000" b="1" dirty="0" smtClean="0">
                <a:latin typeface=".VnArial" pitchFamily="34" charset="0"/>
              </a:rPr>
              <a:t> 38 (SGK-95)</a:t>
            </a:r>
            <a:endParaRPr lang="en-US" sz="2000" b="1" dirty="0">
              <a:latin typeface=".VnArial" pitchFamily="34" charset="0"/>
            </a:endParaRPr>
          </a:p>
        </p:txBody>
      </p:sp>
      <p:pic>
        <p:nvPicPr>
          <p:cNvPr id="3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2305" y="1544820"/>
            <a:ext cx="2740025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Rectangle 29"/>
          <p:cNvSpPr>
            <a:spLocks noChangeArrowheads="1"/>
          </p:cNvSpPr>
          <p:nvPr/>
        </p:nvSpPr>
        <p:spPr bwMode="auto">
          <a:xfrm>
            <a:off x="242455" y="1953459"/>
            <a:ext cx="6629400" cy="5160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000" dirty="0" err="1" smtClean="0">
                <a:latin typeface=".VnTime" pitchFamily="34" charset="0"/>
              </a:rPr>
              <a:t>XÐt</a:t>
            </a:r>
            <a:r>
              <a:rPr lang="en-US" sz="2000" dirty="0" smtClean="0">
                <a:latin typeface=".VnTime" pitchFamily="34" charset="0"/>
              </a:rPr>
              <a:t> tam </a:t>
            </a:r>
            <a:r>
              <a:rPr lang="en-US" sz="2000" dirty="0" err="1" smtClean="0">
                <a:latin typeface=".VnTime" pitchFamily="34" charset="0"/>
              </a:rPr>
              <a:t>gi¸c</a:t>
            </a:r>
            <a:r>
              <a:rPr lang="en-US" sz="2000" dirty="0" smtClean="0">
                <a:latin typeface=".VnTime" pitchFamily="34" charset="0"/>
              </a:rPr>
              <a:t> </a:t>
            </a:r>
            <a:r>
              <a:rPr lang="en-US" sz="2000" dirty="0" err="1" smtClean="0">
                <a:latin typeface=".VnTime" pitchFamily="34" charset="0"/>
              </a:rPr>
              <a:t>vu«ng</a:t>
            </a:r>
            <a:r>
              <a:rPr lang="en-US" sz="2000" dirty="0" smtClean="0">
                <a:latin typeface=".VnTime" pitchFamily="34" charset="0"/>
              </a:rPr>
              <a:t> ................ Theo </a:t>
            </a:r>
            <a:r>
              <a:rPr lang="en-US" sz="2000" dirty="0" err="1" smtClean="0">
                <a:latin typeface=".VnTime" pitchFamily="34" charset="0"/>
              </a:rPr>
              <a:t>bµi</a:t>
            </a:r>
            <a:r>
              <a:rPr lang="en-US" sz="2000" dirty="0" smtClean="0">
                <a:latin typeface=".VnTime" pitchFamily="34" charset="0"/>
              </a:rPr>
              <a:t> </a:t>
            </a:r>
            <a:r>
              <a:rPr lang="en-US" sz="2000" dirty="0" err="1" smtClean="0">
                <a:latin typeface=".VnTime" pitchFamily="34" charset="0"/>
              </a:rPr>
              <a:t>ra</a:t>
            </a:r>
            <a:r>
              <a:rPr lang="en-US" sz="2000" dirty="0" smtClean="0">
                <a:latin typeface=".VnTime" pitchFamily="34" charset="0"/>
              </a:rPr>
              <a:t> ta </a:t>
            </a:r>
            <a:r>
              <a:rPr lang="en-US" sz="2000" dirty="0" err="1" smtClean="0">
                <a:latin typeface=".VnTime" pitchFamily="34" charset="0"/>
              </a:rPr>
              <a:t>cã</a:t>
            </a:r>
            <a:r>
              <a:rPr lang="en-US" sz="2000" dirty="0" smtClean="0">
                <a:latin typeface=".VnTime" pitchFamily="34" charset="0"/>
              </a:rPr>
              <a:t>:</a:t>
            </a:r>
          </a:p>
          <a:p>
            <a:r>
              <a:rPr lang="en-US" sz="2000" dirty="0" smtClean="0">
                <a:latin typeface=".VnTime" pitchFamily="34" charset="0"/>
              </a:rPr>
              <a:t>......... = 380m ; ........... = 50</a:t>
            </a:r>
            <a:r>
              <a:rPr lang="en-US" sz="2000" baseline="30000" dirty="0" smtClean="0">
                <a:latin typeface=".VnTime" pitchFamily="34" charset="0"/>
              </a:rPr>
              <a:t>0</a:t>
            </a:r>
            <a:endParaRPr lang="en-US" sz="2000" dirty="0" smtClean="0">
              <a:latin typeface=".VnTime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2000" dirty="0" smtClean="0">
                <a:latin typeface=".VnTime" pitchFamily="34" charset="0"/>
              </a:rPr>
              <a:t>¸p </a:t>
            </a:r>
            <a:r>
              <a:rPr lang="en-US" sz="2000" dirty="0" err="1" smtClean="0">
                <a:latin typeface=".VnTime" pitchFamily="34" charset="0"/>
              </a:rPr>
              <a:t>dông</a:t>
            </a:r>
            <a:r>
              <a:rPr lang="en-US" sz="2000" dirty="0" smtClean="0">
                <a:latin typeface=".VnTime" pitchFamily="34" charset="0"/>
              </a:rPr>
              <a:t> </a:t>
            </a:r>
            <a:r>
              <a:rPr lang="en-US" sz="2000" dirty="0" err="1" smtClean="0">
                <a:latin typeface=".VnTime" pitchFamily="34" charset="0"/>
              </a:rPr>
              <a:t>hÖ</a:t>
            </a:r>
            <a:r>
              <a:rPr lang="en-US" sz="2000" dirty="0" smtClean="0">
                <a:latin typeface=".VnTime" pitchFamily="34" charset="0"/>
              </a:rPr>
              <a:t> </a:t>
            </a:r>
            <a:r>
              <a:rPr lang="en-US" sz="2000" dirty="0" err="1" smtClean="0">
                <a:latin typeface=".VnTime" pitchFamily="34" charset="0"/>
              </a:rPr>
              <a:t>thøc</a:t>
            </a:r>
            <a:r>
              <a:rPr lang="en-US" sz="2000" dirty="0" smtClean="0">
                <a:latin typeface=".VnTime" pitchFamily="34" charset="0"/>
              </a:rPr>
              <a:t> </a:t>
            </a:r>
            <a:r>
              <a:rPr lang="en-US" sz="2000" dirty="0" err="1" smtClean="0">
                <a:latin typeface=".VnTime" pitchFamily="34" charset="0"/>
              </a:rPr>
              <a:t>gi÷a</a:t>
            </a:r>
            <a:r>
              <a:rPr lang="en-US" sz="2000" dirty="0" smtClean="0">
                <a:latin typeface=".VnTime" pitchFamily="34" charset="0"/>
              </a:rPr>
              <a:t> c¹nh vµ </a:t>
            </a:r>
            <a:r>
              <a:rPr lang="en-US" sz="2000" dirty="0" err="1" smtClean="0">
                <a:latin typeface=".VnTime" pitchFamily="34" charset="0"/>
              </a:rPr>
              <a:t>gãc</a:t>
            </a:r>
            <a:r>
              <a:rPr lang="en-US" sz="2000" dirty="0" smtClean="0">
                <a:latin typeface=".VnTime" pitchFamily="34" charset="0"/>
              </a:rPr>
              <a:t> </a:t>
            </a:r>
            <a:r>
              <a:rPr lang="en-US" sz="2000" dirty="0" err="1" smtClean="0">
                <a:latin typeface=".VnTime" pitchFamily="34" charset="0"/>
              </a:rPr>
              <a:t>trong</a:t>
            </a:r>
            <a:r>
              <a:rPr lang="en-US" sz="2000" dirty="0" smtClean="0">
                <a:latin typeface=".VnTime" pitchFamily="34" charset="0"/>
              </a:rPr>
              <a:t> tam </a:t>
            </a:r>
            <a:r>
              <a:rPr lang="en-US" sz="2000" dirty="0" err="1" smtClean="0">
                <a:latin typeface=".VnTime" pitchFamily="34" charset="0"/>
              </a:rPr>
              <a:t>gi¸c</a:t>
            </a:r>
            <a:r>
              <a:rPr lang="en-US" sz="2000" dirty="0" smtClean="0">
                <a:latin typeface=".VnTime" pitchFamily="34" charset="0"/>
              </a:rPr>
              <a:t> </a:t>
            </a:r>
            <a:r>
              <a:rPr lang="en-US" sz="2000" dirty="0" err="1" smtClean="0">
                <a:latin typeface=".VnTime" pitchFamily="34" charset="0"/>
              </a:rPr>
              <a:t>vu«ng</a:t>
            </a:r>
            <a:r>
              <a:rPr lang="en-US" sz="2000" dirty="0" smtClean="0">
                <a:latin typeface=".VnTime" pitchFamily="34" charset="0"/>
              </a:rPr>
              <a:t> .............. Ta </a:t>
            </a:r>
            <a:r>
              <a:rPr lang="en-US" sz="2000" dirty="0" err="1" smtClean="0">
                <a:latin typeface=".VnTime" pitchFamily="34" charset="0"/>
              </a:rPr>
              <a:t>cã</a:t>
            </a:r>
            <a:r>
              <a:rPr lang="en-US" sz="2000" dirty="0" smtClean="0">
                <a:latin typeface=".VnTime" pitchFamily="34" charset="0"/>
              </a:rPr>
              <a:t> AI = ......................</a:t>
            </a:r>
          </a:p>
          <a:p>
            <a:pPr>
              <a:buFont typeface="Symbol" pitchFamily="18" charset="2"/>
              <a:buChar char="®"/>
            </a:pPr>
            <a:r>
              <a:rPr lang="en-US" sz="2000" dirty="0" smtClean="0">
                <a:latin typeface=".VnTime" pitchFamily="34" charset="0"/>
                <a:sym typeface="Symbol" pitchFamily="18" charset="2"/>
              </a:rPr>
              <a:t>AI = .................  AI  ....................  ............. (1) </a:t>
            </a:r>
          </a:p>
          <a:p>
            <a:r>
              <a:rPr lang="en-US" sz="2000" dirty="0" err="1" smtClean="0">
                <a:latin typeface=".VnTime" pitchFamily="34" charset="0"/>
              </a:rPr>
              <a:t>XÐt</a:t>
            </a:r>
            <a:r>
              <a:rPr lang="en-US" sz="2000" dirty="0" smtClean="0">
                <a:latin typeface=".VnTime" pitchFamily="34" charset="0"/>
              </a:rPr>
              <a:t> tam </a:t>
            </a:r>
            <a:r>
              <a:rPr lang="en-US" sz="2000" dirty="0" err="1" smtClean="0">
                <a:latin typeface=".VnTime" pitchFamily="34" charset="0"/>
              </a:rPr>
              <a:t>gi¸c</a:t>
            </a:r>
            <a:r>
              <a:rPr lang="en-US" sz="2000" dirty="0" smtClean="0">
                <a:latin typeface=".VnTime" pitchFamily="34" charset="0"/>
              </a:rPr>
              <a:t> </a:t>
            </a:r>
            <a:r>
              <a:rPr lang="en-US" sz="2000" dirty="0" err="1" smtClean="0">
                <a:latin typeface=".VnTime" pitchFamily="34" charset="0"/>
              </a:rPr>
              <a:t>vu«ng</a:t>
            </a:r>
            <a:r>
              <a:rPr lang="en-US" sz="2000" dirty="0" smtClean="0">
                <a:latin typeface=".VnTime" pitchFamily="34" charset="0"/>
              </a:rPr>
              <a:t> ................ Theo </a:t>
            </a:r>
            <a:r>
              <a:rPr lang="en-US" sz="2000" dirty="0" err="1" smtClean="0">
                <a:latin typeface=".VnTime" pitchFamily="34" charset="0"/>
              </a:rPr>
              <a:t>bµi</a:t>
            </a:r>
            <a:r>
              <a:rPr lang="en-US" sz="2000" dirty="0" smtClean="0">
                <a:latin typeface=".VnTime" pitchFamily="34" charset="0"/>
              </a:rPr>
              <a:t> </a:t>
            </a:r>
            <a:r>
              <a:rPr lang="en-US" sz="2000" dirty="0" err="1" smtClean="0">
                <a:latin typeface=".VnTime" pitchFamily="34" charset="0"/>
              </a:rPr>
              <a:t>ra</a:t>
            </a:r>
            <a:r>
              <a:rPr lang="en-US" sz="2000" dirty="0" smtClean="0">
                <a:latin typeface=".VnTime" pitchFamily="34" charset="0"/>
              </a:rPr>
              <a:t> ta </a:t>
            </a:r>
            <a:r>
              <a:rPr lang="en-US" sz="2000" dirty="0" err="1" smtClean="0">
                <a:latin typeface=".VnTime" pitchFamily="34" charset="0"/>
              </a:rPr>
              <a:t>cã</a:t>
            </a:r>
            <a:r>
              <a:rPr lang="en-US" sz="2000" dirty="0" smtClean="0">
                <a:latin typeface=".VnTime" pitchFamily="34" charset="0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en-US" sz="2000" dirty="0" smtClean="0">
                <a:latin typeface=".VnTime" pitchFamily="34" charset="0"/>
              </a:rPr>
              <a:t>......... = 380m ; ........... = 50</a:t>
            </a:r>
            <a:r>
              <a:rPr lang="en-US" sz="2000" baseline="30000" dirty="0" smtClean="0">
                <a:latin typeface=".VnTime" pitchFamily="34" charset="0"/>
              </a:rPr>
              <a:t>0 </a:t>
            </a:r>
            <a:r>
              <a:rPr lang="en-US" sz="2000" dirty="0" smtClean="0">
                <a:latin typeface=".VnTime" pitchFamily="34" charset="0"/>
              </a:rPr>
              <a:t> + 15</a:t>
            </a:r>
            <a:r>
              <a:rPr lang="en-US" sz="2000" baseline="30000" dirty="0" smtClean="0">
                <a:latin typeface=".VnTime" pitchFamily="34" charset="0"/>
              </a:rPr>
              <a:t>0 </a:t>
            </a:r>
            <a:r>
              <a:rPr lang="en-US" sz="2000" dirty="0" smtClean="0">
                <a:latin typeface=".VnTime" pitchFamily="34" charset="0"/>
              </a:rPr>
              <a:t> = 65</a:t>
            </a:r>
            <a:r>
              <a:rPr lang="en-US" sz="2000" baseline="30000" dirty="0" smtClean="0">
                <a:latin typeface=".VnTime" pitchFamily="34" charset="0"/>
              </a:rPr>
              <a:t>0</a:t>
            </a:r>
            <a:r>
              <a:rPr lang="en-US" sz="2000" dirty="0" smtClean="0">
                <a:latin typeface=".VnTime" pitchFamily="34" charset="0"/>
              </a:rPr>
              <a:t> </a:t>
            </a:r>
          </a:p>
          <a:p>
            <a:r>
              <a:rPr lang="en-US" sz="2000" dirty="0" smtClean="0">
                <a:latin typeface=".VnTime" pitchFamily="34" charset="0"/>
              </a:rPr>
              <a:t>¸p </a:t>
            </a:r>
            <a:r>
              <a:rPr lang="en-US" sz="2000" dirty="0" err="1" smtClean="0">
                <a:latin typeface=".VnTime" pitchFamily="34" charset="0"/>
              </a:rPr>
              <a:t>dông</a:t>
            </a:r>
            <a:r>
              <a:rPr lang="en-US" sz="2000" dirty="0" smtClean="0">
                <a:latin typeface=".VnTime" pitchFamily="34" charset="0"/>
              </a:rPr>
              <a:t> </a:t>
            </a:r>
            <a:r>
              <a:rPr lang="en-US" sz="2000" dirty="0" err="1" smtClean="0">
                <a:latin typeface=".VnTime" pitchFamily="34" charset="0"/>
              </a:rPr>
              <a:t>hÖ</a:t>
            </a:r>
            <a:r>
              <a:rPr lang="en-US" sz="2000" dirty="0" smtClean="0">
                <a:latin typeface=".VnTime" pitchFamily="34" charset="0"/>
              </a:rPr>
              <a:t> </a:t>
            </a:r>
            <a:r>
              <a:rPr lang="en-US" sz="2000" dirty="0" err="1" smtClean="0">
                <a:latin typeface=".VnTime" pitchFamily="34" charset="0"/>
              </a:rPr>
              <a:t>thøc</a:t>
            </a:r>
            <a:r>
              <a:rPr lang="en-US" sz="2000" dirty="0" smtClean="0">
                <a:latin typeface=".VnTime" pitchFamily="34" charset="0"/>
              </a:rPr>
              <a:t> </a:t>
            </a:r>
            <a:r>
              <a:rPr lang="en-US" sz="2000" dirty="0" err="1" smtClean="0">
                <a:latin typeface=".VnTime" pitchFamily="34" charset="0"/>
              </a:rPr>
              <a:t>gi÷a</a:t>
            </a:r>
            <a:r>
              <a:rPr lang="en-US" sz="2000" dirty="0" smtClean="0">
                <a:latin typeface=".VnTime" pitchFamily="34" charset="0"/>
              </a:rPr>
              <a:t> c¹nh vµ </a:t>
            </a:r>
            <a:r>
              <a:rPr lang="en-US" sz="2000" dirty="0" err="1" smtClean="0">
                <a:latin typeface=".VnTime" pitchFamily="34" charset="0"/>
              </a:rPr>
              <a:t>gãc</a:t>
            </a:r>
            <a:r>
              <a:rPr lang="en-US" sz="2000" dirty="0" smtClean="0">
                <a:latin typeface=".VnTime" pitchFamily="34" charset="0"/>
              </a:rPr>
              <a:t> </a:t>
            </a:r>
            <a:r>
              <a:rPr lang="en-US" sz="2000" dirty="0" err="1" smtClean="0">
                <a:latin typeface=".VnTime" pitchFamily="34" charset="0"/>
              </a:rPr>
              <a:t>trong</a:t>
            </a:r>
            <a:r>
              <a:rPr lang="en-US" sz="2000" dirty="0" smtClean="0">
                <a:latin typeface=".VnTime" pitchFamily="34" charset="0"/>
              </a:rPr>
              <a:t> tam </a:t>
            </a:r>
            <a:r>
              <a:rPr lang="en-US" sz="2000" dirty="0" err="1" smtClean="0">
                <a:latin typeface=".VnTime" pitchFamily="34" charset="0"/>
              </a:rPr>
              <a:t>gi¸c</a:t>
            </a:r>
            <a:r>
              <a:rPr lang="en-US" sz="2000" dirty="0" smtClean="0">
                <a:latin typeface=".VnTime" pitchFamily="34" charset="0"/>
              </a:rPr>
              <a:t> </a:t>
            </a:r>
            <a:r>
              <a:rPr lang="en-US" sz="2000" dirty="0" err="1" smtClean="0">
                <a:latin typeface=".VnTime" pitchFamily="34" charset="0"/>
              </a:rPr>
              <a:t>vu«ng</a:t>
            </a:r>
            <a:r>
              <a:rPr lang="en-US" sz="2000" dirty="0" smtClean="0">
                <a:latin typeface=".VnTime" pitchFamily="34" charset="0"/>
              </a:rPr>
              <a:t> .............. Ta </a:t>
            </a:r>
            <a:r>
              <a:rPr lang="en-US" sz="2000" dirty="0" err="1" smtClean="0">
                <a:latin typeface=".VnTime" pitchFamily="34" charset="0"/>
              </a:rPr>
              <a:t>cã</a:t>
            </a:r>
            <a:r>
              <a:rPr lang="en-US" sz="2000" dirty="0" smtClean="0">
                <a:latin typeface=".VnTime" pitchFamily="34" charset="0"/>
                <a:sym typeface="Symbol" pitchFamily="18" charset="2"/>
              </a:rPr>
              <a:t> BI = ....................</a:t>
            </a:r>
          </a:p>
          <a:p>
            <a:pPr>
              <a:buFont typeface="Symbol" pitchFamily="18" charset="2"/>
              <a:buChar char="®"/>
            </a:pPr>
            <a:r>
              <a:rPr lang="en-US" sz="2000" dirty="0" smtClean="0">
                <a:latin typeface=".VnTime" pitchFamily="34" charset="0"/>
                <a:sym typeface="Symbol" pitchFamily="18" charset="2"/>
              </a:rPr>
              <a:t>BI = .................  BI  ................. ...................(2)</a:t>
            </a:r>
          </a:p>
          <a:p>
            <a:pPr>
              <a:buFont typeface="Symbol" pitchFamily="18" charset="2"/>
              <a:buNone/>
            </a:pPr>
            <a:r>
              <a:rPr lang="en-US" sz="2000" dirty="0" err="1" smtClean="0">
                <a:latin typeface=".VnTime" pitchFamily="34" charset="0"/>
                <a:sym typeface="Symbol" pitchFamily="18" charset="2"/>
              </a:rPr>
              <a:t>Tõ</a:t>
            </a:r>
            <a:r>
              <a:rPr lang="en-US" sz="2000" dirty="0" smtClean="0">
                <a:latin typeface=".VnTime" pitchFamily="34" charset="0"/>
                <a:sym typeface="Symbol" pitchFamily="18" charset="2"/>
              </a:rPr>
              <a:t> (1) vµ (2) </a:t>
            </a:r>
            <a:r>
              <a:rPr lang="en-US" sz="2000" dirty="0" err="1" smtClean="0">
                <a:latin typeface=".VnTime" pitchFamily="34" charset="0"/>
                <a:sym typeface="Symbol" pitchFamily="18" charset="2"/>
              </a:rPr>
              <a:t>suy</a:t>
            </a:r>
            <a:r>
              <a:rPr lang="en-US" sz="2000" dirty="0" smtClean="0">
                <a:latin typeface=".VnTime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.VnTime" pitchFamily="34" charset="0"/>
                <a:sym typeface="Symbol" pitchFamily="18" charset="2"/>
              </a:rPr>
              <a:t>ra</a:t>
            </a:r>
            <a:r>
              <a:rPr lang="en-US" sz="2000" dirty="0" smtClean="0">
                <a:latin typeface=".VnTime" pitchFamily="34" charset="0"/>
                <a:sym typeface="Symbol" pitchFamily="18" charset="2"/>
              </a:rPr>
              <a:t>: </a:t>
            </a:r>
          </a:p>
          <a:p>
            <a:pPr>
              <a:buFont typeface="Symbol" pitchFamily="18" charset="2"/>
              <a:buNone/>
            </a:pPr>
            <a:r>
              <a:rPr lang="en-US" sz="2000" dirty="0" smtClean="0">
                <a:latin typeface=".VnTime" pitchFamily="34" charset="0"/>
                <a:sym typeface="Symbol" pitchFamily="18" charset="2"/>
              </a:rPr>
              <a:t>AB = .......... - ......... = ............- ............. </a:t>
            </a:r>
          </a:p>
          <a:p>
            <a:pPr>
              <a:buFont typeface="Symbol" pitchFamily="18" charset="2"/>
              <a:buChar char="®"/>
            </a:pPr>
            <a:r>
              <a:rPr lang="en-US" sz="2000" dirty="0" smtClean="0">
                <a:latin typeface=".VnTime" pitchFamily="34" charset="0"/>
                <a:sym typeface="Symbol" pitchFamily="18" charset="2"/>
              </a:rPr>
              <a:t>AB = .................</a:t>
            </a:r>
          </a:p>
          <a:p>
            <a:pPr>
              <a:buFont typeface="Symbol" pitchFamily="18" charset="2"/>
              <a:buNone/>
            </a:pPr>
            <a:r>
              <a:rPr lang="en-US" sz="2000" dirty="0" err="1" smtClean="0">
                <a:latin typeface=".VnTime" pitchFamily="34" charset="0"/>
                <a:sym typeface="Symbol" pitchFamily="18" charset="2"/>
              </a:rPr>
              <a:t>VËy</a:t>
            </a:r>
            <a:r>
              <a:rPr lang="en-US" sz="2000" dirty="0" smtClean="0">
                <a:latin typeface=".VnTime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.VnTime" pitchFamily="34" charset="0"/>
                <a:sym typeface="Symbol" pitchFamily="18" charset="2"/>
              </a:rPr>
              <a:t>kho¶ng</a:t>
            </a:r>
            <a:r>
              <a:rPr lang="en-US" sz="2000" dirty="0" smtClean="0">
                <a:latin typeface=".VnTime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.VnTime" pitchFamily="34" charset="0"/>
                <a:sym typeface="Symbol" pitchFamily="18" charset="2"/>
              </a:rPr>
              <a:t>c¸ch</a:t>
            </a:r>
            <a:r>
              <a:rPr lang="en-US" sz="2000" dirty="0" smtClean="0">
                <a:latin typeface=".VnTime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.VnTime" pitchFamily="34" charset="0"/>
                <a:sym typeface="Symbol" pitchFamily="18" charset="2"/>
              </a:rPr>
              <a:t>gi÷a</a:t>
            </a:r>
            <a:r>
              <a:rPr lang="en-US" sz="2000" dirty="0" smtClean="0">
                <a:latin typeface=".VnTime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.VnTime" pitchFamily="34" charset="0"/>
                <a:sym typeface="Symbol" pitchFamily="18" charset="2"/>
              </a:rPr>
              <a:t>hai</a:t>
            </a:r>
            <a:r>
              <a:rPr lang="en-US" sz="2000" dirty="0" smtClean="0">
                <a:latin typeface=".VnTime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.VnTime" pitchFamily="34" charset="0"/>
                <a:sym typeface="Symbol" pitchFamily="18" charset="2"/>
              </a:rPr>
              <a:t>chiÕc</a:t>
            </a:r>
            <a:r>
              <a:rPr lang="en-US" sz="2000" dirty="0" smtClean="0">
                <a:latin typeface=".VnTime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.VnTime" pitchFamily="34" charset="0"/>
                <a:sym typeface="Symbol" pitchFamily="18" charset="2"/>
              </a:rPr>
              <a:t>thuyÒn</a:t>
            </a:r>
            <a:r>
              <a:rPr lang="en-US" sz="2000" dirty="0" smtClean="0">
                <a:latin typeface=".VnTime" pitchFamily="34" charset="0"/>
                <a:sym typeface="Symbol" pitchFamily="18" charset="2"/>
              </a:rPr>
              <a:t> lµ : .........(m)</a:t>
            </a:r>
            <a:endParaRPr lang="en-US" sz="2000" dirty="0">
              <a:latin typeface=".VnTime" pitchFamily="34" charset="0"/>
              <a:sym typeface="Symbol" pitchFamily="18" charset="2"/>
            </a:endParaRPr>
          </a:p>
        </p:txBody>
      </p:sp>
      <p:sp>
        <p:nvSpPr>
          <p:cNvPr id="37" name="Rectangle 30"/>
          <p:cNvSpPr>
            <a:spLocks noChangeArrowheads="1"/>
          </p:cNvSpPr>
          <p:nvPr/>
        </p:nvSpPr>
        <p:spPr bwMode="auto">
          <a:xfrm>
            <a:off x="2501030" y="2098858"/>
            <a:ext cx="990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000" b="1" dirty="0">
                <a:latin typeface=".VnArial" pitchFamily="34" charset="0"/>
              </a:rPr>
              <a:t>IAK</a:t>
            </a:r>
          </a:p>
        </p:txBody>
      </p:sp>
      <p:sp>
        <p:nvSpPr>
          <p:cNvPr id="38" name="Rectangle 31"/>
          <p:cNvSpPr>
            <a:spLocks noChangeArrowheads="1"/>
          </p:cNvSpPr>
          <p:nvPr/>
        </p:nvSpPr>
        <p:spPr bwMode="auto">
          <a:xfrm>
            <a:off x="3075705" y="358317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000" b="1">
                <a:latin typeface=".VnArial" pitchFamily="34" charset="0"/>
              </a:rPr>
              <a:t>380. 1,192</a:t>
            </a:r>
          </a:p>
        </p:txBody>
      </p:sp>
      <p:sp>
        <p:nvSpPr>
          <p:cNvPr id="39" name="Rectangle 32"/>
          <p:cNvSpPr>
            <a:spLocks noChangeArrowheads="1"/>
          </p:cNvSpPr>
          <p:nvPr/>
        </p:nvSpPr>
        <p:spPr bwMode="auto">
          <a:xfrm>
            <a:off x="188043" y="2425883"/>
            <a:ext cx="762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000" b="1" dirty="0">
                <a:latin typeface=".VnArial" pitchFamily="34" charset="0"/>
              </a:rPr>
              <a:t>IK</a:t>
            </a:r>
          </a:p>
        </p:txBody>
      </p:sp>
      <p:graphicFrame>
        <p:nvGraphicFramePr>
          <p:cNvPr id="40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1410886"/>
              </p:ext>
            </p:extLst>
          </p:nvPr>
        </p:nvGraphicFramePr>
        <p:xfrm>
          <a:off x="2147018" y="2535420"/>
          <a:ext cx="477837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" name="Equation" r:id="rId4" imgW="304560" imgH="215640" progId="Equation.DSMT4">
                  <p:embed/>
                </p:oleObj>
              </mc:Choice>
              <mc:Fallback>
                <p:oleObj name="Equation" r:id="rId4" imgW="3045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018" y="2535420"/>
                        <a:ext cx="477837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34"/>
          <p:cNvSpPr>
            <a:spLocks noChangeArrowheads="1"/>
          </p:cNvSpPr>
          <p:nvPr/>
        </p:nvSpPr>
        <p:spPr bwMode="auto">
          <a:xfrm>
            <a:off x="235668" y="3181533"/>
            <a:ext cx="990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000" b="1">
                <a:latin typeface=".VnArial" pitchFamily="34" charset="0"/>
              </a:rPr>
              <a:t>IAK</a:t>
            </a:r>
          </a:p>
        </p:txBody>
      </p:sp>
      <p:graphicFrame>
        <p:nvGraphicFramePr>
          <p:cNvPr id="42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7266555"/>
              </p:ext>
            </p:extLst>
          </p:nvPr>
        </p:nvGraphicFramePr>
        <p:xfrm>
          <a:off x="2608980" y="3264083"/>
          <a:ext cx="115252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7" name="Equation" r:id="rId6" imgW="698400" imgH="253800" progId="Equation.DSMT4">
                  <p:embed/>
                </p:oleObj>
              </mc:Choice>
              <mc:Fallback>
                <p:oleObj name="Equation" r:id="rId6" imgW="6984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8980" y="3264083"/>
                        <a:ext cx="1152525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545634"/>
              </p:ext>
            </p:extLst>
          </p:nvPr>
        </p:nvGraphicFramePr>
        <p:xfrm>
          <a:off x="1018305" y="3659370"/>
          <a:ext cx="12192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8" name="Equation" r:id="rId8" imgW="711000" imgH="228600" progId="Equation.DSMT4">
                  <p:embed/>
                </p:oleObj>
              </mc:Choice>
              <mc:Fallback>
                <p:oleObj name="Equation" r:id="rId8" imgW="711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8305" y="3659370"/>
                        <a:ext cx="121920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Rectangle 37"/>
          <p:cNvSpPr>
            <a:spLocks noChangeArrowheads="1"/>
          </p:cNvSpPr>
          <p:nvPr/>
        </p:nvSpPr>
        <p:spPr bwMode="auto">
          <a:xfrm>
            <a:off x="4542555" y="360222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000" b="1">
                <a:latin typeface=".VnArial" pitchFamily="34" charset="0"/>
              </a:rPr>
              <a:t>453 (m)</a:t>
            </a:r>
          </a:p>
        </p:txBody>
      </p:sp>
      <p:sp>
        <p:nvSpPr>
          <p:cNvPr id="45" name="Rectangle 38"/>
          <p:cNvSpPr>
            <a:spLocks noChangeArrowheads="1"/>
          </p:cNvSpPr>
          <p:nvPr/>
        </p:nvSpPr>
        <p:spPr bwMode="auto">
          <a:xfrm>
            <a:off x="2580405" y="3811770"/>
            <a:ext cx="990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000" b="1">
                <a:latin typeface=".VnArial" pitchFamily="34" charset="0"/>
              </a:rPr>
              <a:t>IBK</a:t>
            </a:r>
          </a:p>
        </p:txBody>
      </p:sp>
      <p:sp>
        <p:nvSpPr>
          <p:cNvPr id="46" name="Rectangle 39"/>
          <p:cNvSpPr>
            <a:spLocks noChangeArrowheads="1"/>
          </p:cNvSpPr>
          <p:nvPr/>
        </p:nvSpPr>
        <p:spPr bwMode="auto">
          <a:xfrm>
            <a:off x="180105" y="4173720"/>
            <a:ext cx="762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000" b="1">
                <a:latin typeface=".VnArial" pitchFamily="34" charset="0"/>
              </a:rPr>
              <a:t>IK</a:t>
            </a:r>
          </a:p>
        </p:txBody>
      </p:sp>
      <p:graphicFrame>
        <p:nvGraphicFramePr>
          <p:cNvPr id="47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354955"/>
              </p:ext>
            </p:extLst>
          </p:nvPr>
        </p:nvGraphicFramePr>
        <p:xfrm>
          <a:off x="2123205" y="4268970"/>
          <a:ext cx="477838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9" name="Equation" r:id="rId10" imgW="304560" imgH="215640" progId="Equation.DSMT4">
                  <p:embed/>
                </p:oleObj>
              </mc:Choice>
              <mc:Fallback>
                <p:oleObj name="Equation" r:id="rId10" imgW="3045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205" y="4268970"/>
                        <a:ext cx="477838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Rectangle 41"/>
          <p:cNvSpPr>
            <a:spLocks noChangeArrowheads="1"/>
          </p:cNvSpPr>
          <p:nvPr/>
        </p:nvSpPr>
        <p:spPr bwMode="auto">
          <a:xfrm>
            <a:off x="256305" y="4764270"/>
            <a:ext cx="990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000" b="1">
                <a:latin typeface=".VnArial" pitchFamily="34" charset="0"/>
              </a:rPr>
              <a:t>IBK</a:t>
            </a:r>
          </a:p>
        </p:txBody>
      </p:sp>
      <p:graphicFrame>
        <p:nvGraphicFramePr>
          <p:cNvPr id="49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494044"/>
              </p:ext>
            </p:extLst>
          </p:nvPr>
        </p:nvGraphicFramePr>
        <p:xfrm>
          <a:off x="2551113" y="4859338"/>
          <a:ext cx="1131887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0" name="Equation" r:id="rId12" imgW="685800" imgH="253800" progId="Equation.DSMT4">
                  <p:embed/>
                </p:oleObj>
              </mc:Choice>
              <mc:Fallback>
                <p:oleObj name="Equation" r:id="rId12" imgW="685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1113" y="4859338"/>
                        <a:ext cx="1131887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397002"/>
              </p:ext>
            </p:extLst>
          </p:nvPr>
        </p:nvGraphicFramePr>
        <p:xfrm>
          <a:off x="1094505" y="5202420"/>
          <a:ext cx="12192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1" name="Equation" r:id="rId14" imgW="711000" imgH="228600" progId="Equation.DSMT4">
                  <p:embed/>
                </p:oleObj>
              </mc:Choice>
              <mc:Fallback>
                <p:oleObj name="Equation" r:id="rId14" imgW="711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4505" y="5202420"/>
                        <a:ext cx="121920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Rectangle 44"/>
          <p:cNvSpPr>
            <a:spLocks noChangeArrowheads="1"/>
          </p:cNvSpPr>
          <p:nvPr/>
        </p:nvSpPr>
        <p:spPr bwMode="auto">
          <a:xfrm>
            <a:off x="2980455" y="516432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000" b="1">
                <a:latin typeface=".VnArial" pitchFamily="34" charset="0"/>
              </a:rPr>
              <a:t>380. 2,145</a:t>
            </a:r>
          </a:p>
        </p:txBody>
      </p:sp>
      <p:sp>
        <p:nvSpPr>
          <p:cNvPr id="52" name="Rectangle 45"/>
          <p:cNvSpPr>
            <a:spLocks noChangeArrowheads="1"/>
          </p:cNvSpPr>
          <p:nvPr/>
        </p:nvSpPr>
        <p:spPr bwMode="auto">
          <a:xfrm>
            <a:off x="4504455" y="516432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000" b="1">
                <a:latin typeface=".VnArial" pitchFamily="34" charset="0"/>
              </a:rPr>
              <a:t>815 (m)</a:t>
            </a:r>
          </a:p>
        </p:txBody>
      </p:sp>
      <p:sp>
        <p:nvSpPr>
          <p:cNvPr id="53" name="Rectangle 46"/>
          <p:cNvSpPr>
            <a:spLocks noChangeArrowheads="1"/>
          </p:cNvSpPr>
          <p:nvPr/>
        </p:nvSpPr>
        <p:spPr bwMode="auto">
          <a:xfrm>
            <a:off x="1646955" y="5678670"/>
            <a:ext cx="762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000" b="1">
                <a:latin typeface=".VnArial" pitchFamily="34" charset="0"/>
              </a:rPr>
              <a:t>IA</a:t>
            </a:r>
          </a:p>
        </p:txBody>
      </p:sp>
      <p:sp>
        <p:nvSpPr>
          <p:cNvPr id="54" name="Rectangle 47"/>
          <p:cNvSpPr>
            <a:spLocks noChangeArrowheads="1"/>
          </p:cNvSpPr>
          <p:nvPr/>
        </p:nvSpPr>
        <p:spPr bwMode="auto">
          <a:xfrm>
            <a:off x="827805" y="5678670"/>
            <a:ext cx="762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000" b="1">
                <a:latin typeface=".VnArial" pitchFamily="34" charset="0"/>
              </a:rPr>
              <a:t>IB</a:t>
            </a:r>
          </a:p>
        </p:txBody>
      </p:sp>
      <p:sp>
        <p:nvSpPr>
          <p:cNvPr id="55" name="Rectangle 48"/>
          <p:cNvSpPr>
            <a:spLocks noChangeArrowheads="1"/>
          </p:cNvSpPr>
          <p:nvPr/>
        </p:nvSpPr>
        <p:spPr bwMode="auto">
          <a:xfrm>
            <a:off x="2351805" y="575487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000" b="1">
                <a:latin typeface=".VnArial" pitchFamily="34" charset="0"/>
              </a:rPr>
              <a:t>815 </a:t>
            </a:r>
          </a:p>
        </p:txBody>
      </p:sp>
      <p:sp>
        <p:nvSpPr>
          <p:cNvPr id="56" name="Rectangle 49"/>
          <p:cNvSpPr>
            <a:spLocks noChangeArrowheads="1"/>
          </p:cNvSpPr>
          <p:nvPr/>
        </p:nvSpPr>
        <p:spPr bwMode="auto">
          <a:xfrm>
            <a:off x="3342405" y="575487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000" b="1">
                <a:latin typeface=".VnArial" pitchFamily="34" charset="0"/>
              </a:rPr>
              <a:t>453</a:t>
            </a:r>
          </a:p>
        </p:txBody>
      </p:sp>
      <p:sp>
        <p:nvSpPr>
          <p:cNvPr id="57" name="Rectangle 50"/>
          <p:cNvSpPr>
            <a:spLocks noChangeArrowheads="1"/>
          </p:cNvSpPr>
          <p:nvPr/>
        </p:nvSpPr>
        <p:spPr bwMode="auto">
          <a:xfrm>
            <a:off x="1018305" y="607872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000" b="1">
                <a:latin typeface=".VnArial" pitchFamily="34" charset="0"/>
              </a:rPr>
              <a:t>362 (m)</a:t>
            </a:r>
          </a:p>
        </p:txBody>
      </p:sp>
      <p:sp>
        <p:nvSpPr>
          <p:cNvPr id="58" name="Rectangle 51"/>
          <p:cNvSpPr>
            <a:spLocks noChangeArrowheads="1"/>
          </p:cNvSpPr>
          <p:nvPr/>
        </p:nvSpPr>
        <p:spPr bwMode="auto">
          <a:xfrm>
            <a:off x="4694955" y="636447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000" b="1">
                <a:latin typeface=".VnArial" pitchFamily="34" charset="0"/>
              </a:rPr>
              <a:t>362 </a:t>
            </a:r>
          </a:p>
        </p:txBody>
      </p:sp>
    </p:spTree>
    <p:extLst>
      <p:ext uri="{BB962C8B-B14F-4D97-AF65-F5344CB8AC3E}">
        <p14:creationId xmlns:p14="http://schemas.microsoft.com/office/powerpoint/2010/main" val="116803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utoUpdateAnimBg="0"/>
      <p:bldP spid="36" grpId="0"/>
      <p:bldP spid="37" grpId="0"/>
      <p:bldP spid="38" grpId="0"/>
      <p:bldP spid="39" grpId="0"/>
      <p:bldP spid="41" grpId="0"/>
      <p:bldP spid="44" grpId="0"/>
      <p:bldP spid="45" grpId="0"/>
      <p:bldP spid="46" grpId="0"/>
      <p:bldP spid="48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87"/>
          <p:cNvSpPr txBox="1">
            <a:spLocks noChangeArrowheads="1"/>
          </p:cNvSpPr>
          <p:nvPr/>
        </p:nvSpPr>
        <p:spPr bwMode="auto">
          <a:xfrm>
            <a:off x="0" y="609600"/>
            <a:ext cx="38862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I.LÝ THUYẾT: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SGK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2" name="Text Box 87"/>
          <p:cNvSpPr txBox="1">
            <a:spLocks noChangeArrowheads="1"/>
          </p:cNvSpPr>
          <p:nvPr/>
        </p:nvSpPr>
        <p:spPr bwMode="auto">
          <a:xfrm>
            <a:off x="0" y="1025230"/>
            <a:ext cx="38862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II.BÀI TẬP:</a:t>
            </a:r>
            <a:endParaRPr lang="en-US" sz="20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WordArt 17"/>
          <p:cNvSpPr>
            <a:spLocks noChangeArrowheads="1" noChangeShapeType="1" noTextEdit="1"/>
          </p:cNvSpPr>
          <p:nvPr/>
        </p:nvSpPr>
        <p:spPr bwMode="auto">
          <a:xfrm>
            <a:off x="1600200" y="0"/>
            <a:ext cx="7391400" cy="3619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rgbClr val="8055AB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ÔN TẬP CHƯƠNG 1(</a:t>
            </a:r>
            <a:r>
              <a:rPr lang="en-US" sz="3600" kern="10" dirty="0" err="1" smtClean="0">
                <a:ln w="12700">
                  <a:solidFill>
                    <a:srgbClr val="8055AB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tt</a:t>
            </a:r>
            <a:r>
              <a:rPr lang="en-US" sz="3600" kern="10" dirty="0" smtClean="0">
                <a:ln w="12700">
                  <a:solidFill>
                    <a:srgbClr val="8055AB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) </a:t>
            </a:r>
            <a:endParaRPr lang="en-US" sz="3600" kern="10" dirty="0">
              <a:ln w="12700">
                <a:solidFill>
                  <a:srgbClr val="8055AB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" name="WordArt 58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1371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8055AB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TIẾT </a:t>
            </a:r>
            <a:r>
              <a:rPr lang="en-US" sz="3600" kern="10" dirty="0" smtClean="0">
                <a:ln w="12700">
                  <a:solidFill>
                    <a:srgbClr val="8055AB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18</a:t>
            </a:r>
            <a:endParaRPr lang="en-US" sz="3600" kern="10" dirty="0">
              <a:ln w="12700">
                <a:solidFill>
                  <a:srgbClr val="8055AB"/>
                </a:solidFill>
                <a:round/>
                <a:headEnd/>
                <a:tailEnd/>
              </a:ln>
              <a:solidFill>
                <a:srgbClr val="3333CC">
                  <a:alpha val="50000"/>
                </a:srgbClr>
              </a:solidFill>
              <a:latin typeface="Times New Roman"/>
              <a:cs typeface="Times New Roman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284023" y="1787012"/>
            <a:ext cx="27432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 err="1" smtClean="0">
                <a:latin typeface=".VnTime" pitchFamily="34" charset="0"/>
              </a:rPr>
              <a:t>Bµi</a:t>
            </a:r>
            <a:r>
              <a:rPr lang="en-US" sz="2000" b="1" dirty="0" smtClean="0">
                <a:latin typeface=".VnTime" pitchFamily="34" charset="0"/>
              </a:rPr>
              <a:t> </a:t>
            </a:r>
            <a:r>
              <a:rPr lang="en-US" sz="2000" b="1" dirty="0" err="1" smtClean="0">
                <a:latin typeface=".VnTime" pitchFamily="34" charset="0"/>
              </a:rPr>
              <a:t>tËp</a:t>
            </a:r>
            <a:r>
              <a:rPr lang="en-US" sz="2000" b="1" dirty="0" smtClean="0">
                <a:latin typeface=".VnTime" pitchFamily="34" charset="0"/>
              </a:rPr>
              <a:t> 40 (SGK-95)</a:t>
            </a:r>
            <a:endParaRPr lang="en-US" sz="2000" b="1" dirty="0">
              <a:latin typeface=".VnTime" pitchFamily="34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56305" y="1364558"/>
            <a:ext cx="27432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 err="1" smtClean="0">
                <a:latin typeface=".VnTime" pitchFamily="34" charset="0"/>
              </a:rPr>
              <a:t>Bµi</a:t>
            </a:r>
            <a:r>
              <a:rPr lang="en-US" sz="2000" b="1" dirty="0" smtClean="0">
                <a:latin typeface=".VnTime" pitchFamily="34" charset="0"/>
              </a:rPr>
              <a:t> </a:t>
            </a:r>
            <a:r>
              <a:rPr lang="en-US" sz="2000" b="1" dirty="0" err="1" smtClean="0">
                <a:latin typeface=".VnTime" pitchFamily="34" charset="0"/>
              </a:rPr>
              <a:t>tËp</a:t>
            </a:r>
            <a:r>
              <a:rPr lang="en-US" sz="2000" b="1" dirty="0" smtClean="0">
                <a:latin typeface=".VnTime" pitchFamily="34" charset="0"/>
              </a:rPr>
              <a:t> 38 (SGK-95)</a:t>
            </a:r>
            <a:endParaRPr lang="en-US" sz="2000" b="1" dirty="0">
              <a:latin typeface=".VnTime" pitchFamily="34" charset="0"/>
            </a:endParaRPr>
          </a:p>
        </p:txBody>
      </p:sp>
      <p:grpSp>
        <p:nvGrpSpPr>
          <p:cNvPr id="16" name="Group 38"/>
          <p:cNvGrpSpPr>
            <a:grpSpLocks/>
          </p:cNvGrpSpPr>
          <p:nvPr/>
        </p:nvGrpSpPr>
        <p:grpSpPr bwMode="auto">
          <a:xfrm>
            <a:off x="69269" y="3470982"/>
            <a:ext cx="5638800" cy="3109913"/>
            <a:chOff x="1440" y="2160"/>
            <a:chExt cx="3552" cy="1959"/>
          </a:xfrm>
        </p:grpSpPr>
        <p:grpSp>
          <p:nvGrpSpPr>
            <p:cNvPr id="17" name="Group 36"/>
            <p:cNvGrpSpPr>
              <a:grpSpLocks/>
            </p:cNvGrpSpPr>
            <p:nvPr/>
          </p:nvGrpSpPr>
          <p:grpSpPr bwMode="auto">
            <a:xfrm>
              <a:off x="1440" y="3456"/>
              <a:ext cx="912" cy="392"/>
              <a:chOff x="1440" y="3456"/>
              <a:chExt cx="912" cy="392"/>
            </a:xfrm>
          </p:grpSpPr>
          <p:sp>
            <p:nvSpPr>
              <p:cNvPr id="30" name="Freeform 25"/>
              <p:cNvSpPr>
                <a:spLocks/>
              </p:cNvSpPr>
              <p:nvPr/>
            </p:nvSpPr>
            <p:spPr bwMode="auto">
              <a:xfrm>
                <a:off x="2208" y="3456"/>
                <a:ext cx="144" cy="192"/>
              </a:xfrm>
              <a:custGeom>
                <a:avLst/>
                <a:gdLst>
                  <a:gd name="T0" fmla="*/ 0 w 144"/>
                  <a:gd name="T1" fmla="*/ 0 h 192"/>
                  <a:gd name="T2" fmla="*/ 96 w 144"/>
                  <a:gd name="T3" fmla="*/ 48 h 192"/>
                  <a:gd name="T4" fmla="*/ 144 w 144"/>
                  <a:gd name="T5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4" h="192">
                    <a:moveTo>
                      <a:pt x="0" y="0"/>
                    </a:moveTo>
                    <a:cubicBezTo>
                      <a:pt x="36" y="8"/>
                      <a:pt x="72" y="16"/>
                      <a:pt x="96" y="48"/>
                    </a:cubicBezTo>
                    <a:cubicBezTo>
                      <a:pt x="120" y="80"/>
                      <a:pt x="136" y="168"/>
                      <a:pt x="144" y="19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Text Box 28"/>
              <p:cNvSpPr txBox="1">
                <a:spLocks noChangeArrowheads="1"/>
              </p:cNvSpPr>
              <p:nvPr/>
            </p:nvSpPr>
            <p:spPr bwMode="auto">
              <a:xfrm>
                <a:off x="1440" y="3617"/>
                <a:ext cx="3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1,7</a:t>
                </a:r>
              </a:p>
            </p:txBody>
          </p:sp>
        </p:grpSp>
        <p:grpSp>
          <p:nvGrpSpPr>
            <p:cNvPr id="18" name="Group 37"/>
            <p:cNvGrpSpPr>
              <a:grpSpLocks/>
            </p:cNvGrpSpPr>
            <p:nvPr/>
          </p:nvGrpSpPr>
          <p:grpSpPr bwMode="auto">
            <a:xfrm>
              <a:off x="1632" y="2160"/>
              <a:ext cx="3360" cy="1959"/>
              <a:chOff x="1632" y="2160"/>
              <a:chExt cx="3360" cy="1959"/>
            </a:xfrm>
          </p:grpSpPr>
          <p:sp>
            <p:nvSpPr>
              <p:cNvPr id="19" name="Line 22"/>
              <p:cNvSpPr>
                <a:spLocks noChangeShapeType="1"/>
              </p:cNvSpPr>
              <p:nvPr/>
            </p:nvSpPr>
            <p:spPr bwMode="auto">
              <a:xfrm>
                <a:off x="1728" y="36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" name="Group 35"/>
              <p:cNvGrpSpPr>
                <a:grpSpLocks/>
              </p:cNvGrpSpPr>
              <p:nvPr/>
            </p:nvGrpSpPr>
            <p:grpSpPr bwMode="auto">
              <a:xfrm>
                <a:off x="1632" y="2160"/>
                <a:ext cx="3360" cy="1959"/>
                <a:chOff x="1632" y="2304"/>
                <a:chExt cx="3360" cy="1959"/>
              </a:xfrm>
            </p:grpSpPr>
            <p:sp>
              <p:nvSpPr>
                <p:cNvPr id="21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304" y="3504"/>
                  <a:ext cx="43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/>
                    <a:t>35</a:t>
                  </a:r>
                  <a:r>
                    <a:rPr lang="en-US" baseline="30000"/>
                    <a:t>0</a:t>
                  </a:r>
                  <a:endParaRPr lang="en-US"/>
                </a:p>
              </p:txBody>
            </p:sp>
            <p:sp>
              <p:nvSpPr>
                <p:cNvPr id="22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544" y="4032"/>
                  <a:ext cx="57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/>
                    <a:t>30m</a:t>
                  </a:r>
                </a:p>
              </p:txBody>
            </p:sp>
            <p:grpSp>
              <p:nvGrpSpPr>
                <p:cNvPr id="23" name="Group 34"/>
                <p:cNvGrpSpPr>
                  <a:grpSpLocks/>
                </p:cNvGrpSpPr>
                <p:nvPr/>
              </p:nvGrpSpPr>
              <p:grpSpPr bwMode="auto">
                <a:xfrm>
                  <a:off x="1632" y="2304"/>
                  <a:ext cx="3360" cy="1680"/>
                  <a:chOff x="1632" y="2304"/>
                  <a:chExt cx="3360" cy="1680"/>
                </a:xfrm>
              </p:grpSpPr>
              <p:sp>
                <p:nvSpPr>
                  <p:cNvPr id="24" name="Line 2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28" y="3984"/>
                    <a:ext cx="312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" name="Line 2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28" y="3792"/>
                    <a:ext cx="292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" name="Line 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28" y="2544"/>
                    <a:ext cx="2976" cy="12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32" y="3609"/>
                    <a:ext cx="288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b="1"/>
                      <a:t>B</a:t>
                    </a:r>
                  </a:p>
                </p:txBody>
              </p:sp>
              <p:sp>
                <p:nvSpPr>
                  <p:cNvPr id="28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60" y="2304"/>
                    <a:ext cx="288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b="1"/>
                      <a:t>A</a:t>
                    </a:r>
                  </a:p>
                </p:txBody>
              </p:sp>
              <p:sp>
                <p:nvSpPr>
                  <p:cNvPr id="29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3696"/>
                    <a:ext cx="288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b="1"/>
                      <a:t>H</a:t>
                    </a:r>
                  </a:p>
                </p:txBody>
              </p:sp>
            </p:grpSp>
          </p:grpSp>
        </p:grpSp>
      </p:grp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6102927" y="4180047"/>
            <a:ext cx="3124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0000CC"/>
                </a:solidFill>
                <a:latin typeface=".VnTime" pitchFamily="34" charset="0"/>
              </a:rPr>
              <a:t>Gîi</a:t>
            </a:r>
            <a:r>
              <a:rPr lang="en-US" sz="2400" dirty="0">
                <a:solidFill>
                  <a:srgbClr val="0000CC"/>
                </a:solidFill>
                <a:latin typeface=".VnTime" pitchFamily="34" charset="0"/>
              </a:rPr>
              <a:t> ý </a:t>
            </a:r>
            <a:r>
              <a:rPr lang="en-US" sz="2400" dirty="0" err="1">
                <a:solidFill>
                  <a:srgbClr val="0000CC"/>
                </a:solidFill>
                <a:latin typeface=".VnTime" pitchFamily="34" charset="0"/>
              </a:rPr>
              <a:t>bµi</a:t>
            </a:r>
            <a:r>
              <a:rPr lang="en-US" sz="2400" dirty="0">
                <a:solidFill>
                  <a:srgbClr val="0000CC"/>
                </a:solidFill>
                <a:latin typeface=".VnTime" pitchFamily="34" charset="0"/>
              </a:rPr>
              <a:t> 40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CC"/>
                </a:solidFill>
                <a:latin typeface=".VnTime" pitchFamily="34" charset="0"/>
              </a:rPr>
              <a:t>-</a:t>
            </a:r>
            <a:r>
              <a:rPr lang="en-US" sz="2400" dirty="0" err="1">
                <a:solidFill>
                  <a:srgbClr val="0000CC"/>
                </a:solidFill>
                <a:latin typeface=".VnTime" pitchFamily="34" charset="0"/>
              </a:rPr>
              <a:t>TÝnh</a:t>
            </a:r>
            <a:r>
              <a:rPr lang="en-US" sz="2400" dirty="0">
                <a:solidFill>
                  <a:srgbClr val="0000CC"/>
                </a:solidFill>
                <a:latin typeface=".VnTime" pitchFamily="34" charset="0"/>
              </a:rPr>
              <a:t> AH </a:t>
            </a:r>
            <a:r>
              <a:rPr lang="en-US" sz="2400" dirty="0" err="1">
                <a:solidFill>
                  <a:srgbClr val="0000CC"/>
                </a:solidFill>
                <a:latin typeface=".VnTime" pitchFamily="34" charset="0"/>
              </a:rPr>
              <a:t>trong</a:t>
            </a:r>
            <a:r>
              <a:rPr lang="en-US" sz="2400" dirty="0">
                <a:solidFill>
                  <a:srgbClr val="0000CC"/>
                </a:solidFill>
                <a:latin typeface=".VnTime" pitchFamily="34" charset="0"/>
              </a:rPr>
              <a:t> tam </a:t>
            </a:r>
            <a:r>
              <a:rPr lang="en-US" sz="2400" dirty="0" err="1">
                <a:solidFill>
                  <a:srgbClr val="0000CC"/>
                </a:solidFill>
                <a:latin typeface=".VnTime" pitchFamily="34" charset="0"/>
              </a:rPr>
              <a:t>gi¸c</a:t>
            </a:r>
            <a:r>
              <a:rPr lang="en-US" sz="2400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.VnTime" pitchFamily="34" charset="0"/>
              </a:rPr>
              <a:t>vu«ngAHB</a:t>
            </a:r>
            <a:endParaRPr lang="en-US" sz="2400" dirty="0">
              <a:solidFill>
                <a:srgbClr val="0000CC"/>
              </a:solidFill>
              <a:latin typeface=".VnTime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CC"/>
                </a:solidFill>
                <a:latin typeface=".VnTime" pitchFamily="34" charset="0"/>
              </a:rPr>
              <a:t>-</a:t>
            </a:r>
            <a:r>
              <a:rPr lang="en-US" sz="2400" dirty="0" err="1">
                <a:solidFill>
                  <a:srgbClr val="0000CC"/>
                </a:solidFill>
                <a:latin typeface=".VnTime" pitchFamily="34" charset="0"/>
              </a:rPr>
              <a:t>ChiÒu</a:t>
            </a:r>
            <a:r>
              <a:rPr lang="en-US" sz="2400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.VnTime" pitchFamily="34" charset="0"/>
              </a:rPr>
              <a:t>cao</a:t>
            </a:r>
            <a:r>
              <a:rPr lang="en-US" sz="2400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.VnTime" pitchFamily="34" charset="0"/>
              </a:rPr>
              <a:t>c©y</a:t>
            </a:r>
            <a:r>
              <a:rPr lang="en-US" sz="2400" dirty="0">
                <a:solidFill>
                  <a:srgbClr val="0000CC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.VnTime" pitchFamily="34" charset="0"/>
              </a:rPr>
              <a:t>b»ng</a:t>
            </a:r>
            <a:r>
              <a:rPr lang="en-US" sz="2400" dirty="0">
                <a:solidFill>
                  <a:srgbClr val="0000CC"/>
                </a:solidFill>
                <a:latin typeface=".VnTime" pitchFamily="34" charset="0"/>
              </a:rPr>
              <a:t> AH+ 1,7 </a:t>
            </a:r>
          </a:p>
        </p:txBody>
      </p:sp>
      <p:sp>
        <p:nvSpPr>
          <p:cNvPr id="34" name="Line 6"/>
          <p:cNvSpPr>
            <a:spLocks noChangeShapeType="1"/>
          </p:cNvSpPr>
          <p:nvPr/>
        </p:nvSpPr>
        <p:spPr bwMode="auto">
          <a:xfrm>
            <a:off x="5147000" y="3869305"/>
            <a:ext cx="0" cy="1940067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5" name="Picture 34" descr="bd13730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527" y="3837695"/>
            <a:ext cx="16764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7142" y="2396612"/>
            <a:ext cx="82434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làm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tròn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đến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đeximét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).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50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  <p:bldP spid="32" grpId="0"/>
      <p:bldP spid="34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7162800" y="48768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21542" name="Group 38"/>
          <p:cNvGrpSpPr>
            <a:grpSpLocks/>
          </p:cNvGrpSpPr>
          <p:nvPr/>
        </p:nvGrpSpPr>
        <p:grpSpPr bwMode="auto">
          <a:xfrm>
            <a:off x="3110345" y="388362"/>
            <a:ext cx="5638800" cy="3109913"/>
            <a:chOff x="1440" y="2160"/>
            <a:chExt cx="3552" cy="1959"/>
          </a:xfrm>
        </p:grpSpPr>
        <p:grpSp>
          <p:nvGrpSpPr>
            <p:cNvPr id="21540" name="Group 36"/>
            <p:cNvGrpSpPr>
              <a:grpSpLocks/>
            </p:cNvGrpSpPr>
            <p:nvPr/>
          </p:nvGrpSpPr>
          <p:grpSpPr bwMode="auto">
            <a:xfrm>
              <a:off x="1440" y="3456"/>
              <a:ext cx="912" cy="392"/>
              <a:chOff x="1440" y="3456"/>
              <a:chExt cx="912" cy="392"/>
            </a:xfrm>
          </p:grpSpPr>
          <p:sp>
            <p:nvSpPr>
              <p:cNvPr id="21529" name="Freeform 25"/>
              <p:cNvSpPr>
                <a:spLocks/>
              </p:cNvSpPr>
              <p:nvPr/>
            </p:nvSpPr>
            <p:spPr bwMode="auto">
              <a:xfrm>
                <a:off x="2208" y="3456"/>
                <a:ext cx="144" cy="192"/>
              </a:xfrm>
              <a:custGeom>
                <a:avLst/>
                <a:gdLst>
                  <a:gd name="T0" fmla="*/ 0 w 144"/>
                  <a:gd name="T1" fmla="*/ 0 h 192"/>
                  <a:gd name="T2" fmla="*/ 96 w 144"/>
                  <a:gd name="T3" fmla="*/ 48 h 192"/>
                  <a:gd name="T4" fmla="*/ 144 w 144"/>
                  <a:gd name="T5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4" h="192">
                    <a:moveTo>
                      <a:pt x="0" y="0"/>
                    </a:moveTo>
                    <a:cubicBezTo>
                      <a:pt x="36" y="8"/>
                      <a:pt x="72" y="16"/>
                      <a:pt x="96" y="48"/>
                    </a:cubicBezTo>
                    <a:cubicBezTo>
                      <a:pt x="120" y="80"/>
                      <a:pt x="136" y="168"/>
                      <a:pt x="144" y="192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2" name="Text Box 28"/>
              <p:cNvSpPr txBox="1">
                <a:spLocks noChangeArrowheads="1"/>
              </p:cNvSpPr>
              <p:nvPr/>
            </p:nvSpPr>
            <p:spPr bwMode="auto">
              <a:xfrm>
                <a:off x="1440" y="3617"/>
                <a:ext cx="3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1,7</a:t>
                </a:r>
              </a:p>
            </p:txBody>
          </p:sp>
        </p:grpSp>
        <p:grpSp>
          <p:nvGrpSpPr>
            <p:cNvPr id="21541" name="Group 37"/>
            <p:cNvGrpSpPr>
              <a:grpSpLocks/>
            </p:cNvGrpSpPr>
            <p:nvPr/>
          </p:nvGrpSpPr>
          <p:grpSpPr bwMode="auto">
            <a:xfrm>
              <a:off x="1632" y="2160"/>
              <a:ext cx="3360" cy="1959"/>
              <a:chOff x="1632" y="2160"/>
              <a:chExt cx="3360" cy="1959"/>
            </a:xfrm>
          </p:grpSpPr>
          <p:sp>
            <p:nvSpPr>
              <p:cNvPr id="21526" name="Line 22"/>
              <p:cNvSpPr>
                <a:spLocks noChangeShapeType="1"/>
              </p:cNvSpPr>
              <p:nvPr/>
            </p:nvSpPr>
            <p:spPr bwMode="auto">
              <a:xfrm>
                <a:off x="1728" y="36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539" name="Group 35"/>
              <p:cNvGrpSpPr>
                <a:grpSpLocks/>
              </p:cNvGrpSpPr>
              <p:nvPr/>
            </p:nvGrpSpPr>
            <p:grpSpPr bwMode="auto">
              <a:xfrm>
                <a:off x="1632" y="2160"/>
                <a:ext cx="3360" cy="1959"/>
                <a:chOff x="1632" y="2304"/>
                <a:chExt cx="3360" cy="1959"/>
              </a:xfrm>
            </p:grpSpPr>
            <p:sp>
              <p:nvSpPr>
                <p:cNvPr id="21530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304" y="3504"/>
                  <a:ext cx="43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/>
                    <a:t>35</a:t>
                  </a:r>
                  <a:r>
                    <a:rPr lang="en-US" baseline="30000"/>
                    <a:t>0</a:t>
                  </a:r>
                  <a:endParaRPr lang="en-US"/>
                </a:p>
              </p:txBody>
            </p:sp>
            <p:sp>
              <p:nvSpPr>
                <p:cNvPr id="21531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544" y="4032"/>
                  <a:ext cx="57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/>
                    <a:t>30m</a:t>
                  </a:r>
                </a:p>
              </p:txBody>
            </p:sp>
            <p:grpSp>
              <p:nvGrpSpPr>
                <p:cNvPr id="21538" name="Group 34"/>
                <p:cNvGrpSpPr>
                  <a:grpSpLocks/>
                </p:cNvGrpSpPr>
                <p:nvPr/>
              </p:nvGrpSpPr>
              <p:grpSpPr bwMode="auto">
                <a:xfrm>
                  <a:off x="1632" y="2304"/>
                  <a:ext cx="3360" cy="1680"/>
                  <a:chOff x="1632" y="2304"/>
                  <a:chExt cx="3360" cy="1680"/>
                </a:xfrm>
              </p:grpSpPr>
              <p:sp>
                <p:nvSpPr>
                  <p:cNvPr id="21524" name="Line 2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28" y="3984"/>
                    <a:ext cx="312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525" name="Line 2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28" y="3792"/>
                    <a:ext cx="292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527" name="Line 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28" y="2544"/>
                    <a:ext cx="2976" cy="12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534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32" y="3609"/>
                    <a:ext cx="288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b="1"/>
                      <a:t>B</a:t>
                    </a:r>
                  </a:p>
                </p:txBody>
              </p:sp>
              <p:sp>
                <p:nvSpPr>
                  <p:cNvPr id="21535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60" y="2304"/>
                    <a:ext cx="288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b="1"/>
                      <a:t>A</a:t>
                    </a:r>
                  </a:p>
                </p:txBody>
              </p:sp>
              <p:sp>
                <p:nvSpPr>
                  <p:cNvPr id="21536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3696"/>
                    <a:ext cx="288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b="1"/>
                      <a:t>H</a:t>
                    </a:r>
                  </a:p>
                </p:txBody>
              </p:sp>
            </p:grpSp>
          </p:grpSp>
        </p:grpSp>
      </p:grpSp>
      <p:sp>
        <p:nvSpPr>
          <p:cNvPr id="21" name="Text Box 87"/>
          <p:cNvSpPr txBox="1">
            <a:spLocks noChangeArrowheads="1"/>
          </p:cNvSpPr>
          <p:nvPr/>
        </p:nvSpPr>
        <p:spPr bwMode="auto">
          <a:xfrm>
            <a:off x="0" y="609600"/>
            <a:ext cx="38862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I.LÝ THUYẾT: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SGK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2" name="Text Box 87"/>
          <p:cNvSpPr txBox="1">
            <a:spLocks noChangeArrowheads="1"/>
          </p:cNvSpPr>
          <p:nvPr/>
        </p:nvSpPr>
        <p:spPr bwMode="auto">
          <a:xfrm>
            <a:off x="0" y="1025230"/>
            <a:ext cx="38862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II.BÀI TẬP:</a:t>
            </a:r>
            <a:endParaRPr lang="en-US" sz="20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3" name="WordArt 17"/>
          <p:cNvSpPr>
            <a:spLocks noChangeArrowheads="1" noChangeShapeType="1" noTextEdit="1"/>
          </p:cNvSpPr>
          <p:nvPr/>
        </p:nvSpPr>
        <p:spPr bwMode="auto">
          <a:xfrm>
            <a:off x="1600200" y="0"/>
            <a:ext cx="7391400" cy="3619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rgbClr val="8055AB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ÔN TẬP CHƯƠNG 1(</a:t>
            </a:r>
            <a:r>
              <a:rPr lang="en-US" sz="3600" kern="10" dirty="0" err="1" smtClean="0">
                <a:ln w="12700">
                  <a:solidFill>
                    <a:srgbClr val="8055AB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tt</a:t>
            </a:r>
            <a:r>
              <a:rPr lang="en-US" sz="3600" kern="10" dirty="0" smtClean="0">
                <a:ln w="12700">
                  <a:solidFill>
                    <a:srgbClr val="8055AB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) </a:t>
            </a:r>
            <a:endParaRPr lang="en-US" sz="3600" kern="10" dirty="0">
              <a:ln w="12700">
                <a:solidFill>
                  <a:srgbClr val="8055AB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4" name="WordArt 58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1371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8055AB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TIẾT </a:t>
            </a:r>
            <a:r>
              <a:rPr lang="en-US" sz="3600" kern="10" dirty="0" smtClean="0">
                <a:ln w="12700">
                  <a:solidFill>
                    <a:srgbClr val="8055AB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18</a:t>
            </a:r>
            <a:endParaRPr lang="en-US" sz="3600" kern="10" dirty="0">
              <a:ln w="12700">
                <a:solidFill>
                  <a:srgbClr val="8055AB"/>
                </a:solidFill>
                <a:round/>
                <a:headEnd/>
                <a:tailEnd/>
              </a:ln>
              <a:solidFill>
                <a:srgbClr val="3333CC">
                  <a:alpha val="50000"/>
                </a:srgbClr>
              </a:solidFill>
              <a:latin typeface="Times New Roman"/>
              <a:cs typeface="Times New Roman"/>
            </a:endParaRPr>
          </a:p>
        </p:txBody>
      </p:sp>
      <p:sp>
        <p:nvSpPr>
          <p:cNvPr id="25" name="Line 6"/>
          <p:cNvSpPr>
            <a:spLocks noChangeShapeType="1"/>
          </p:cNvSpPr>
          <p:nvPr/>
        </p:nvSpPr>
        <p:spPr bwMode="auto">
          <a:xfrm>
            <a:off x="8215745" y="837365"/>
            <a:ext cx="0" cy="1940067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14745" y="3498275"/>
            <a:ext cx="853439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.VnTime" pitchFamily="34" charset="0"/>
              </a:rPr>
              <a:t>¸p </a:t>
            </a:r>
            <a:r>
              <a:rPr lang="en-US" sz="2400" dirty="0" err="1" smtClean="0">
                <a:latin typeface=".VnTime" pitchFamily="34" charset="0"/>
              </a:rPr>
              <a:t>dông</a:t>
            </a:r>
            <a:r>
              <a:rPr lang="en-US" sz="2400" dirty="0" smtClean="0">
                <a:latin typeface=".VnTime" pitchFamily="34" charset="0"/>
              </a:rPr>
              <a:t> </a:t>
            </a:r>
            <a:r>
              <a:rPr lang="en-US" sz="2400" dirty="0" err="1" smtClean="0">
                <a:latin typeface=".VnTime" pitchFamily="34" charset="0"/>
              </a:rPr>
              <a:t>hÖ</a:t>
            </a:r>
            <a:r>
              <a:rPr lang="en-US" sz="2400" dirty="0" smtClean="0">
                <a:latin typeface=".VnTime" pitchFamily="34" charset="0"/>
              </a:rPr>
              <a:t> </a:t>
            </a:r>
            <a:r>
              <a:rPr lang="en-US" sz="2400" dirty="0" err="1" smtClean="0">
                <a:latin typeface=".VnTime" pitchFamily="34" charset="0"/>
              </a:rPr>
              <a:t>thøc</a:t>
            </a:r>
            <a:r>
              <a:rPr lang="en-US" sz="2400" dirty="0" smtClean="0">
                <a:latin typeface=".VnTime" pitchFamily="34" charset="0"/>
              </a:rPr>
              <a:t> </a:t>
            </a:r>
            <a:r>
              <a:rPr lang="en-US" sz="2400" dirty="0" err="1" smtClean="0">
                <a:latin typeface=".VnTime" pitchFamily="34" charset="0"/>
              </a:rPr>
              <a:t>gi÷a</a:t>
            </a:r>
            <a:r>
              <a:rPr lang="en-US" sz="2400" dirty="0" smtClean="0">
                <a:latin typeface=".VnTime" pitchFamily="34" charset="0"/>
              </a:rPr>
              <a:t> c¹nh vµ </a:t>
            </a:r>
            <a:r>
              <a:rPr lang="en-US" sz="2400" dirty="0" err="1" smtClean="0">
                <a:latin typeface=".VnTime" pitchFamily="34" charset="0"/>
              </a:rPr>
              <a:t>gãc</a:t>
            </a:r>
            <a:r>
              <a:rPr lang="en-US" sz="2400" dirty="0" smtClean="0">
                <a:latin typeface=".VnTime" pitchFamily="34" charset="0"/>
              </a:rPr>
              <a:t> </a:t>
            </a:r>
            <a:r>
              <a:rPr lang="en-US" sz="2400" dirty="0" err="1" smtClean="0">
                <a:latin typeface=".VnTime" pitchFamily="34" charset="0"/>
              </a:rPr>
              <a:t>trong</a:t>
            </a:r>
            <a:r>
              <a:rPr lang="en-US" sz="2400" dirty="0" smtClean="0">
                <a:latin typeface=".VnTime" pitchFamily="34" charset="0"/>
              </a:rPr>
              <a:t> tam </a:t>
            </a:r>
            <a:r>
              <a:rPr lang="en-US" sz="2400" dirty="0" err="1" smtClean="0">
                <a:latin typeface=".VnTime" pitchFamily="34" charset="0"/>
              </a:rPr>
              <a:t>gi¸c</a:t>
            </a:r>
            <a:r>
              <a:rPr lang="en-US" sz="2400" dirty="0" smtClean="0">
                <a:latin typeface=".VnTime" pitchFamily="34" charset="0"/>
              </a:rPr>
              <a:t> </a:t>
            </a:r>
            <a:r>
              <a:rPr lang="en-US" sz="2400" dirty="0" err="1" smtClean="0">
                <a:latin typeface=".VnTime" pitchFamily="34" charset="0"/>
              </a:rPr>
              <a:t>vu«ng</a:t>
            </a:r>
            <a:r>
              <a:rPr lang="en-US" sz="2400" dirty="0" smtClean="0">
                <a:latin typeface=".VnTime" pitchFamily="34" charset="0"/>
              </a:rPr>
              <a:t> ABH</a:t>
            </a:r>
          </a:p>
          <a:p>
            <a:endParaRPr lang="en-US" sz="2400" dirty="0">
              <a:latin typeface=".VnTime" pitchFamily="34" charset="0"/>
            </a:endParaRPr>
          </a:p>
          <a:p>
            <a:r>
              <a:rPr lang="en-US" sz="2400" dirty="0" smtClean="0">
                <a:latin typeface=".VnTime" pitchFamily="34" charset="0"/>
              </a:rPr>
              <a:t> Ta </a:t>
            </a:r>
            <a:r>
              <a:rPr lang="en-US" sz="2400" dirty="0" err="1" smtClean="0">
                <a:latin typeface=".VnTime" pitchFamily="34" charset="0"/>
              </a:rPr>
              <a:t>cã</a:t>
            </a:r>
            <a:r>
              <a:rPr lang="en-US" sz="2400" dirty="0" smtClean="0">
                <a:latin typeface=".VnTime" pitchFamily="34" charset="0"/>
              </a:rPr>
              <a:t>: 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smtClean="0">
                <a:latin typeface=".VnTime" pitchFamily="34" charset="0"/>
              </a:rPr>
              <a:t> AH=</a:t>
            </a:r>
            <a:r>
              <a:rPr lang="en-US" sz="2400" dirty="0" err="1" smtClean="0">
                <a:latin typeface=".VnTime" pitchFamily="34" charset="0"/>
              </a:rPr>
              <a:t>BH.tan</a:t>
            </a:r>
            <a:r>
              <a:rPr lang="en-US" sz="2400" dirty="0" smtClean="0">
                <a:latin typeface=".VnTime" pitchFamily="34" charset="0"/>
              </a:rPr>
              <a:t> 35</a:t>
            </a:r>
            <a:r>
              <a:rPr lang="en-US" sz="2400" baseline="30000" dirty="0" smtClean="0">
                <a:latin typeface=".VnTime" pitchFamily="34" charset="0"/>
              </a:rPr>
              <a:t>0</a:t>
            </a:r>
            <a:r>
              <a:rPr lang="en-US" sz="2400" dirty="0" smtClean="0">
                <a:latin typeface=".VnTime" pitchFamily="34" charset="0"/>
              </a:rPr>
              <a:t> </a:t>
            </a:r>
            <a:r>
              <a:rPr lang="en-US" sz="2400" dirty="0" smtClean="0">
                <a:latin typeface=".VnTime" pitchFamily="34" charset="0"/>
                <a:sym typeface="Symbol" pitchFamily="18" charset="2"/>
              </a:rPr>
              <a:t> </a:t>
            </a:r>
            <a:r>
              <a:rPr lang="en-US" sz="2400" dirty="0" smtClean="0">
                <a:latin typeface=".VnTime" pitchFamily="34" charset="0"/>
              </a:rPr>
              <a:t>30.0,7</a:t>
            </a:r>
            <a:r>
              <a:rPr lang="en-US" sz="2400" dirty="0" smtClean="0">
                <a:latin typeface=".VnTime" pitchFamily="34" charset="0"/>
                <a:sym typeface="Symbol" pitchFamily="18" charset="2"/>
              </a:rPr>
              <a:t>  21(m)</a:t>
            </a:r>
          </a:p>
          <a:p>
            <a:endParaRPr lang="en-US" sz="2400" dirty="0" smtClean="0">
              <a:latin typeface=".VnTime" pitchFamily="34" charset="0"/>
            </a:endParaRPr>
          </a:p>
          <a:p>
            <a:r>
              <a:rPr lang="en-US" sz="2400" dirty="0" err="1" smtClean="0">
                <a:latin typeface=".VnTime" pitchFamily="34" charset="0"/>
              </a:rPr>
              <a:t>Chieàu</a:t>
            </a:r>
            <a:r>
              <a:rPr lang="en-US" sz="2400" dirty="0" smtClean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cao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cuûa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err="1">
                <a:latin typeface=".VnTime" pitchFamily="34" charset="0"/>
              </a:rPr>
              <a:t>caây</a:t>
            </a:r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smtClean="0">
                <a:latin typeface=".VnTime" pitchFamily="34" charset="0"/>
              </a:rPr>
              <a:t>:</a:t>
            </a:r>
          </a:p>
          <a:p>
            <a:endParaRPr lang="en-US" sz="2400" dirty="0">
              <a:latin typeface=".VnTime" pitchFamily="34" charset="0"/>
            </a:endParaRPr>
          </a:p>
          <a:p>
            <a:r>
              <a:rPr lang="en-US" sz="2400" dirty="0">
                <a:latin typeface=".VnTime" pitchFamily="34" charset="0"/>
              </a:rPr>
              <a:t> </a:t>
            </a:r>
            <a:r>
              <a:rPr lang="en-US" sz="2400" dirty="0" smtClean="0">
                <a:latin typeface=".VnTime" pitchFamily="34" charset="0"/>
              </a:rPr>
              <a:t> 21+ 1,7 = 22,7 </a:t>
            </a:r>
            <a:r>
              <a:rPr lang="en-US" sz="2400" dirty="0">
                <a:latin typeface=".VnTime" pitchFamily="34" charset="0"/>
              </a:rPr>
              <a:t>(m) = </a:t>
            </a:r>
            <a:r>
              <a:rPr lang="en-US" sz="2400" dirty="0" smtClean="0">
                <a:latin typeface=".VnTime" pitchFamily="34" charset="0"/>
              </a:rPr>
              <a:t>227 </a:t>
            </a:r>
            <a:r>
              <a:rPr lang="en-US" sz="2400" dirty="0">
                <a:latin typeface=".VnTime" pitchFamily="34" charset="0"/>
              </a:rPr>
              <a:t>(</a:t>
            </a:r>
            <a:r>
              <a:rPr lang="en-US" sz="2400" dirty="0" err="1">
                <a:latin typeface=".VnTime" pitchFamily="34" charset="0"/>
              </a:rPr>
              <a:t>dm</a:t>
            </a:r>
            <a:r>
              <a:rPr lang="en-US" sz="2400" dirty="0">
                <a:latin typeface=".VnTime" pitchFamily="34" charset="0"/>
              </a:rPr>
              <a:t>)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214745" y="1425340"/>
            <a:ext cx="27432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 err="1" smtClean="0">
                <a:latin typeface=".VnTime" pitchFamily="34" charset="0"/>
              </a:rPr>
              <a:t>Bµi</a:t>
            </a:r>
            <a:r>
              <a:rPr lang="en-US" sz="2000" b="1" dirty="0" smtClean="0">
                <a:latin typeface=".VnTime" pitchFamily="34" charset="0"/>
              </a:rPr>
              <a:t> </a:t>
            </a:r>
            <a:r>
              <a:rPr lang="en-US" sz="2000" b="1" dirty="0" err="1" smtClean="0">
                <a:latin typeface=".VnTime" pitchFamily="34" charset="0"/>
              </a:rPr>
              <a:t>tËp</a:t>
            </a:r>
            <a:r>
              <a:rPr lang="en-US" sz="2000" b="1" dirty="0" smtClean="0">
                <a:latin typeface=".VnTime" pitchFamily="34" charset="0"/>
              </a:rPr>
              <a:t> 40 (SGK-95)</a:t>
            </a:r>
            <a:endParaRPr lang="en-US" sz="2000" b="1" dirty="0">
              <a:latin typeface=".VnTim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35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87"/>
          <p:cNvSpPr txBox="1">
            <a:spLocks noChangeArrowheads="1"/>
          </p:cNvSpPr>
          <p:nvPr/>
        </p:nvSpPr>
        <p:spPr bwMode="auto">
          <a:xfrm>
            <a:off x="0" y="609600"/>
            <a:ext cx="38862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I.LÝ THUYẾT: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SGK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87"/>
          <p:cNvSpPr txBox="1">
            <a:spLocks noChangeArrowheads="1"/>
          </p:cNvSpPr>
          <p:nvPr/>
        </p:nvSpPr>
        <p:spPr bwMode="auto">
          <a:xfrm>
            <a:off x="0" y="1025230"/>
            <a:ext cx="38862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II.BÀI TẬP:</a:t>
            </a:r>
            <a:endParaRPr lang="en-US" sz="20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WordArt 17"/>
          <p:cNvSpPr>
            <a:spLocks noChangeArrowheads="1" noChangeShapeType="1" noTextEdit="1"/>
          </p:cNvSpPr>
          <p:nvPr/>
        </p:nvSpPr>
        <p:spPr bwMode="auto">
          <a:xfrm>
            <a:off x="1600200" y="0"/>
            <a:ext cx="7391400" cy="3619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rgbClr val="8055AB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ÔN TẬP CHƯƠNG 1(</a:t>
            </a:r>
            <a:r>
              <a:rPr lang="en-US" sz="3600" kern="10" dirty="0" err="1" smtClean="0">
                <a:ln w="12700">
                  <a:solidFill>
                    <a:srgbClr val="8055AB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tt</a:t>
            </a:r>
            <a:r>
              <a:rPr lang="en-US" sz="3600" kern="10" dirty="0" smtClean="0">
                <a:ln w="12700">
                  <a:solidFill>
                    <a:srgbClr val="8055AB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) </a:t>
            </a:r>
            <a:endParaRPr lang="en-US" sz="3600" kern="10" dirty="0">
              <a:ln w="12700">
                <a:solidFill>
                  <a:srgbClr val="8055AB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" name="WordArt 58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1371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8055AB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TIẾT </a:t>
            </a:r>
            <a:r>
              <a:rPr lang="en-US" sz="3600" kern="10" dirty="0" smtClean="0">
                <a:ln w="12700">
                  <a:solidFill>
                    <a:srgbClr val="8055AB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18</a:t>
            </a:r>
            <a:endParaRPr lang="en-US" sz="3600" kern="10" dirty="0">
              <a:ln w="12700">
                <a:solidFill>
                  <a:srgbClr val="8055AB"/>
                </a:solidFill>
                <a:round/>
                <a:headEnd/>
                <a:tailEnd/>
              </a:ln>
              <a:solidFill>
                <a:srgbClr val="3333CC">
                  <a:alpha val="50000"/>
                </a:srgbClr>
              </a:solidFill>
              <a:latin typeface="Times New Roman"/>
              <a:cs typeface="Times New Roman"/>
            </a:endParaRPr>
          </a:p>
        </p:txBody>
      </p:sp>
      <p:sp>
        <p:nvSpPr>
          <p:cNvPr id="6" name="Text Box 87"/>
          <p:cNvSpPr txBox="1">
            <a:spLocks noChangeArrowheads="1"/>
          </p:cNvSpPr>
          <p:nvPr/>
        </p:nvSpPr>
        <p:spPr bwMode="auto">
          <a:xfrm>
            <a:off x="0" y="609600"/>
            <a:ext cx="38862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I.LÝ THUYẾT: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SGK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16200000" flipH="1">
            <a:off x="2580409" y="3392517"/>
            <a:ext cx="6096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87"/>
          <p:cNvSpPr txBox="1">
            <a:spLocks noChangeArrowheads="1"/>
          </p:cNvSpPr>
          <p:nvPr/>
        </p:nvSpPr>
        <p:spPr bwMode="auto">
          <a:xfrm>
            <a:off x="0" y="1025230"/>
            <a:ext cx="38862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b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II.BÀI TẬP:</a:t>
            </a:r>
            <a:endParaRPr lang="en-US" sz="20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284023" y="1787012"/>
            <a:ext cx="27432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 err="1" smtClean="0">
                <a:latin typeface=".VnTime" pitchFamily="34" charset="0"/>
              </a:rPr>
              <a:t>Bµi</a:t>
            </a:r>
            <a:r>
              <a:rPr lang="en-US" sz="2000" b="1" dirty="0" smtClean="0">
                <a:latin typeface=".VnTime" pitchFamily="34" charset="0"/>
              </a:rPr>
              <a:t> </a:t>
            </a:r>
            <a:r>
              <a:rPr lang="en-US" sz="2000" b="1" dirty="0" err="1" smtClean="0">
                <a:latin typeface=".VnTime" pitchFamily="34" charset="0"/>
              </a:rPr>
              <a:t>tËp</a:t>
            </a:r>
            <a:r>
              <a:rPr lang="en-US" sz="2000" b="1" dirty="0" smtClean="0">
                <a:latin typeface=".VnTime" pitchFamily="34" charset="0"/>
              </a:rPr>
              <a:t> 40 (SGK-95)</a:t>
            </a:r>
            <a:endParaRPr lang="en-US" sz="2000" b="1" dirty="0">
              <a:latin typeface=".VnTime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256305" y="1364558"/>
            <a:ext cx="27432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 err="1" smtClean="0">
                <a:latin typeface=".VnTime" pitchFamily="34" charset="0"/>
              </a:rPr>
              <a:t>Bµi</a:t>
            </a:r>
            <a:r>
              <a:rPr lang="en-US" sz="2000" b="1" dirty="0" smtClean="0">
                <a:latin typeface=".VnTime" pitchFamily="34" charset="0"/>
              </a:rPr>
              <a:t> </a:t>
            </a:r>
            <a:r>
              <a:rPr lang="en-US" sz="2000" b="1" dirty="0" err="1" smtClean="0">
                <a:latin typeface=".VnTime" pitchFamily="34" charset="0"/>
              </a:rPr>
              <a:t>tËp</a:t>
            </a:r>
            <a:r>
              <a:rPr lang="en-US" sz="2000" b="1" dirty="0" smtClean="0">
                <a:latin typeface=".VnTime" pitchFamily="34" charset="0"/>
              </a:rPr>
              <a:t> 38 (SGK-95)</a:t>
            </a:r>
            <a:endParaRPr lang="en-US" sz="2000" b="1" dirty="0">
              <a:latin typeface=".VnTime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" y="3810000"/>
            <a:ext cx="1914525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933" y="3904178"/>
            <a:ext cx="2238375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2364156"/>
            <a:ext cx="586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ABC  (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3810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33700" y="3810000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b)</a:t>
            </a:r>
            <a:endParaRPr lang="en-US" dirty="0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606949"/>
              </p:ext>
            </p:extLst>
          </p:nvPr>
        </p:nvGraphicFramePr>
        <p:xfrm>
          <a:off x="4794250" y="23717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5" imgW="114120" imgH="177480" progId="Equation.DSMT4">
                  <p:embed/>
                </p:oleObj>
              </mc:Choice>
              <mc:Fallback>
                <p:oleObj name="Equation" r:id="rId5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94250" y="23717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805054" y="3828371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NHÓM 1, 3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a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05054" y="4735157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NHÓM 2,4  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b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66509" y="2396612"/>
            <a:ext cx="34774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endParaRPr lang="en-US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: 3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26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23" grpId="0"/>
      <p:bldP spid="27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845</Words>
  <Application>Microsoft Office PowerPoint</Application>
  <PresentationFormat>On-screen Show (4:3)</PresentationFormat>
  <Paragraphs>158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Bitmap Image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Bµi tËp 38 (SGK-95)</dc:title>
  <dc:creator>test</dc:creator>
  <cp:lastModifiedBy>Admin_PTIT</cp:lastModifiedBy>
  <cp:revision>33</cp:revision>
  <dcterms:created xsi:type="dcterms:W3CDTF">2012-10-10T13:18:25Z</dcterms:created>
  <dcterms:modified xsi:type="dcterms:W3CDTF">2017-10-14T04:23:35Z</dcterms:modified>
</cp:coreProperties>
</file>